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2.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media1.mp4" ContentType="video/unknown"/>
  <Override PartName="/ppt/notesSlides/notesSlide12.xml" ContentType="application/vnd.openxmlformats-officedocument.presentationml.notesSlide+xml"/>
  <Override PartName="/ppt/media/media2.mp4" ContentType="video/unknown"/>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notesSlides/notesSlide15.xml" ContentType="application/vnd.openxmlformats-officedocument.presentationml.notesSlide+xml"/>
  <Override PartName="/ppt/media/image8.jpeg" ContentType="image/jpeg"/>
  <Override PartName="/ppt/media/image9.jpeg" ContentType="image/jpeg"/>
  <Override PartName="/ppt/media/image10.jpeg" ContentType="image/jpeg"/>
  <Override PartName="/ppt/notesSlides/notesSlide16.xml" ContentType="application/vnd.openxmlformats-officedocument.presentationml.notesSlide+xml"/>
  <Override PartName="/ppt/media/image11.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b="def" i="def"/>
      <a:tcStyle>
        <a:tcBdr/>
        <a:fill>
          <a:solidFill>
            <a:srgbClr val="E7EC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b="def" i="def"/>
      <a:tcStyle>
        <a:tcBdr/>
        <a:fill>
          <a:solidFill>
            <a:srgbClr val="ED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b="def" i="def"/>
      <a:tcStyle>
        <a:tcBdr/>
        <a:fill>
          <a:solidFill>
            <a:srgbClr val="EE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7" name="Shape 67"/>
          <p:cNvSpPr/>
          <p:nvPr>
            <p:ph type="sldImg"/>
          </p:nvPr>
        </p:nvSpPr>
        <p:spPr>
          <a:xfrm>
            <a:off x="1143000" y="685800"/>
            <a:ext cx="4572000" cy="3429000"/>
          </a:xfrm>
          <a:prstGeom prst="rect">
            <a:avLst/>
          </a:prstGeom>
        </p:spPr>
        <p:txBody>
          <a:bodyPr/>
          <a:lstStyle/>
          <a:p>
            <a:pPr/>
          </a:p>
        </p:txBody>
      </p:sp>
      <p:sp>
        <p:nvSpPr>
          <p:cNvPr id="68" name="Shape 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Shape 80"/>
          <p:cNvSpPr/>
          <p:nvPr>
            <p:ph type="sldImg"/>
          </p:nvPr>
        </p:nvSpPr>
        <p:spPr>
          <a:prstGeom prst="rect">
            <a:avLst/>
          </a:prstGeom>
        </p:spPr>
        <p:txBody>
          <a:bodyPr/>
          <a:lstStyle/>
          <a:p>
            <a:pPr/>
          </a:p>
        </p:txBody>
      </p:sp>
      <p:sp>
        <p:nvSpPr>
          <p:cNvPr id="81" name="Shape 81"/>
          <p:cNvSpPr/>
          <p:nvPr>
            <p:ph type="body" sz="quarter" idx="1"/>
          </p:nvPr>
        </p:nvSpPr>
        <p:spPr>
          <a:prstGeom prst="rect">
            <a:avLst/>
          </a:prstGeom>
        </p:spPr>
        <p:txBody>
          <a:bodyPr/>
          <a:lstStyle/>
          <a:p>
            <a:pPr marL="457200" indent="-317500">
              <a:buClr>
                <a:srgbClr val="000000"/>
              </a:buClr>
              <a:buSzPts val="1100"/>
              <a:buFont typeface="Arial"/>
              <a:buChar char="●"/>
              <a:defRPr sz="1100"/>
            </a:pPr>
            <a:r>
              <a:t>Me gustaría que pudiésemos hablar y debatir de muchas cosas y me parece muy importante que todos compartamos nuestras opiniones sobre el tema de manera abierta y sincera, que seguramente todos podamos aprender tips de otros para trabajar mejor en remoto, o ver ventajas o inconvenientes de ello. No todos tenemos que estar de acuerdo, de hecho me encantaría que alguien me discutiera lo que puedo exponer aquí.</a:t>
            </a:r>
          </a:p>
          <a:p>
            <a:pPr marL="457200" indent="-317500">
              <a:buClr>
                <a:srgbClr val="000000"/>
              </a:buClr>
              <a:buSzPts val="1100"/>
              <a:buFont typeface="Arial"/>
              <a:buChar char="●"/>
              <a:defRPr sz="1100"/>
            </a:pPr>
            <a:r>
              <a:t>De hecho, lo que aquí hablaré será mi experiencia personal y mis gustos subjetivos, ya que no tengo ninguna autoridad más allá de llevar muchos años trabajando en remoto y teniendo una opinión sobre ello, pudiendo compartir lo que he aprendido y lo que me ha funcionado.</a:t>
            </a:r>
          </a:p>
          <a:p>
            <a:pPr marL="457200" indent="-317500">
              <a:buClr>
                <a:srgbClr val="000000"/>
              </a:buClr>
              <a:buSzPts val="1100"/>
              <a:buFont typeface="Arial"/>
              <a:buChar char="●"/>
              <a:defRPr sz="1100"/>
            </a:pPr>
            <a:r>
              <a:t>No se si con lo que tengo preparado y lo que podamos discutir se nos quedará corto o largo el tiempo que tenemos, pero espero que sea el que sea pueda ser enriquecedor para todos.</a:t>
            </a:r>
          </a:p>
          <a:p>
            <a:pPr marL="457200" indent="-317500">
              <a:buClr>
                <a:srgbClr val="000000"/>
              </a:buClr>
              <a:buSzPts val="1100"/>
              <a:buFont typeface="Arial"/>
              <a:buChar char="●"/>
              <a:defRPr sz="1100"/>
            </a:pPr>
            <a:r>
              <a:t>En primer lugar hablaremos de como hemos llegado aquí y por qué esta charla.</a:t>
            </a:r>
          </a:p>
          <a:p>
            <a:pPr marL="457200" indent="-317500">
              <a:buClr>
                <a:srgbClr val="000000"/>
              </a:buClr>
              <a:buSzPts val="1100"/>
              <a:buFont typeface="Arial"/>
              <a:buChar char="●"/>
              <a:defRPr sz="1100"/>
            </a:pPr>
            <a:r>
              <a:t>Después intentaremos definir qué es trabajar en remoto para nosotros, como trabajar así y por último, como hacemos equipo, si lo vemos posible.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marL="543790" indent="-404090">
              <a:buClr>
                <a:srgbClr val="000000"/>
              </a:buClr>
              <a:buSzPts val="1400"/>
              <a:buFont typeface="Arial"/>
              <a:buChar char="●"/>
            </a:pPr>
            <a:r>
              <a:t>Un estudio hecho por Buffer sobre 1900 trabajadores da los siguiente pros y contras.</a:t>
            </a:r>
          </a:p>
          <a:p>
            <a:pPr marL="543790" indent="-404090">
              <a:buClr>
                <a:srgbClr val="000000"/>
              </a:buClr>
              <a:buSzPts val="1400"/>
              <a:buFont typeface="Arial"/>
              <a:buChar char="●"/>
            </a:pPr>
            <a:r>
              <a:t>Me gustaría ver en qué cosas estamos de acuerdo y en qué no.</a:t>
            </a:r>
          </a:p>
          <a:p>
            <a:pPr/>
          </a:p>
          <a:p>
            <a:pPr/>
            <a:r>
              <a:t>Ejemplo: </a:t>
            </a:r>
          </a:p>
          <a:p>
            <a:pPr marL="140368" indent="-140368">
              <a:buSzPct val="100000"/>
              <a:buChar char="-"/>
            </a:pPr>
            <a:r>
              <a:t>sentirse solo: Depende de la persona, yo puedo hablar con algún compañero en cualquier momento, comer con mi mujer o ayudar a mi hijo con los deberes.</a:t>
            </a:r>
          </a:p>
          <a:p>
            <a:pPr marL="140368" indent="-140368">
              <a:buSzPct val="100000"/>
              <a:buChar char="-"/>
            </a:pPr>
            <a:r>
              <a:t>Es importante saber comunicarse, obviamente es más complicado que en persona.</a:t>
            </a:r>
          </a:p>
          <a:p>
            <a:pPr marL="140368" indent="-140368">
              <a:buSzPct val="100000"/>
              <a:buChar char="-"/>
            </a:pPr>
            <a:r>
              <a:t>distracciones: yo solo me distraigo si el trabajo no me motiva, si no tengo trabajo qué hacer o si esto ocioso. Si tengo trabajo suelo querer terminarlo cuanto antes.</a:t>
            </a:r>
          </a:p>
          <a:p>
            <a:pPr marL="140368" indent="-140368">
              <a:buSzPct val="100000"/>
              <a:buChar char="-"/>
            </a:pPr>
            <a:r>
              <a:t>Motivación: depende del trabajo.</a:t>
            </a:r>
          </a:p>
          <a:p>
            <a:pPr marL="140368" indent="-140368">
              <a:buSzPct val="100000"/>
              <a:buChar char="-"/>
            </a:pPr>
            <a:r>
              <a:t>Zonas horarias: si que pueden ser un problema en caso de tenerlo, depende de tu equipo.</a:t>
            </a:r>
          </a:p>
          <a:p>
            <a:pPr marL="140368" indent="-140368">
              <a:buSzPct val="100000"/>
              <a:buChar char="-"/>
            </a:pPr>
            <a:r>
              <a:t>Mi wifi funciona mejor que el de la oficina.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marL="457200" indent="-317500">
              <a:buClr>
                <a:srgbClr val="000000"/>
              </a:buClr>
              <a:buSzPts val="1100"/>
              <a:buFont typeface="Arial"/>
              <a:buChar char="●"/>
              <a:defRPr sz="1100"/>
            </a:pPr>
            <a:r>
              <a:t>Este dice que el teletrabajo es malo para el trabajador, porque claro, antes te pagaban solo por ir a la oficina, ahora tienes que trabajar!!!!</a:t>
            </a:r>
          </a:p>
          <a:p>
            <a:pPr marL="457200" indent="-317500">
              <a:buClr>
                <a:srgbClr val="000000"/>
              </a:buClr>
              <a:buSzPts val="1100"/>
              <a:buFont typeface="Arial"/>
              <a:buChar char="●"/>
              <a:defRPr sz="1100"/>
            </a:pPr>
            <a:r>
              <a:t>Y además dicen que pueden buscar trabajadores en cualquier parte del mundo más baratos que tú … como si nosotros no pudiésemos hacerlo.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lvl1pPr marL="457200" indent="-317500">
              <a:buClr>
                <a:srgbClr val="000000"/>
              </a:buClr>
              <a:buSzPts val="1100"/>
              <a:buFont typeface="Arial"/>
              <a:buChar char="●"/>
              <a:defRPr sz="1100"/>
            </a:lvl1pPr>
          </a:lstStyle>
          <a:p>
            <a:pPr/>
            <a:r>
              <a:t>Este directivo dice que si no vas al trabajo, lo primero no puede hacer amiguitos y después que no se puede ser creativo.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lvl1pPr>
              <a:defRPr sz="1100"/>
            </a:lvl1pPr>
          </a:lstStyle>
          <a:p>
            <a:pPr/>
            <a:r>
              <a:t>Preguntar qué es trabajar en remoto. Puedo buscar varias opciones e ir preguntando.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lvl1pPr>
              <a:defRPr sz="1100"/>
            </a:lvl1pPr>
          </a:lstStyle>
          <a:p>
            <a:pPr/>
            <a:r>
              <a:t>Aquí presento la primera de las cosas a debatir, y son las razones para trabajar en remoto. Pregunto quien trabaja en remoto y digo que voy a dar mis razones, que me gustaría debatir con ellos.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lvl1pPr>
              <a:defRPr sz="1100"/>
            </a:lvl1pPr>
          </a:lstStyle>
          <a:p>
            <a:pPr/>
            <a:r>
              <a:t>Aquí presento la primera de las cosas a debatir, y son las razones para trabajar en remoto. Pregunto quien trabaja en remoto y digo que voy a dar mis razones, que me gustaría debatir con ellos.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lvl1pPr>
              <a:defRPr sz="1100"/>
            </a:lvl1pPr>
          </a:lstStyle>
          <a:p>
            <a:pPr/>
            <a:r>
              <a:t>Hablar sobre el sedentarismo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lvl1pPr>
              <a:defRPr sz="1100"/>
            </a:lvl1pPr>
          </a:lstStyle>
          <a:p>
            <a:pPr/>
            <a:r>
              <a:t>Aquí presento la primera de las cosas a debatir, y son las razones para trabajar en remoto. Pregunto quien trabaja en remoto y digo que voy a dar mis razones, que me gustaría debatir con ellos.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lvl1pPr>
              <a:defRPr sz="1100"/>
            </a:lvl1pPr>
          </a:lstStyle>
          <a:p>
            <a:pPr/>
            <a:r>
              <a:t>Hablar sobre el sedentarismo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lvl1pPr>
              <a:defRPr sz="1100"/>
            </a:lvl1pPr>
          </a:lstStyle>
          <a:p>
            <a:pPr/>
            <a:r>
              <a:t>Hablar sobre el sedentarismo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Shape 86"/>
          <p:cNvSpPr/>
          <p:nvPr>
            <p:ph type="sldImg"/>
          </p:nvPr>
        </p:nvSpPr>
        <p:spPr>
          <a:prstGeom prst="rect">
            <a:avLst/>
          </a:prstGeom>
        </p:spPr>
        <p:txBody>
          <a:bodyPr/>
          <a:lstStyle/>
          <a:p>
            <a:pPr/>
          </a:p>
        </p:txBody>
      </p:sp>
      <p:sp>
        <p:nvSpPr>
          <p:cNvPr id="87" name="Shape 87"/>
          <p:cNvSpPr/>
          <p:nvPr>
            <p:ph type="body" sz="quarter" idx="1"/>
          </p:nvPr>
        </p:nvSpPr>
        <p:spPr>
          <a:prstGeom prst="rect">
            <a:avLst/>
          </a:prstGeom>
        </p:spPr>
        <p:txBody>
          <a:bodyPr/>
          <a:lstStyle/>
          <a:p>
            <a:pPr>
              <a:defRPr sz="1100"/>
            </a:pPr>
            <a:r>
              <a:t>En 2018 era más extraño trabajar en remoto y di una charla sobre que yo estaba ya trabando remoto y en una consultora. En aquel año la gente dudaba incluso que pudiera estar trabajando en casa en ese tipo de empresa y expuse como lo hacía y no moría en el intento.</a:t>
            </a:r>
          </a:p>
          <a:p>
            <a:pPr>
              <a:defRPr sz="1100"/>
            </a:pPr>
            <a:r>
              <a:t>No todo era perfecto, había muy poca cultura de este tipo de trabajo y todos mis compañeros trabajaban en la oficina, con lo cual a veces yo parecía invisible y tenía que hacer un esfuerzo extra para que me vieran.</a:t>
            </a:r>
          </a:p>
          <a:p>
            <a:pPr>
              <a:defRPr sz="1100"/>
            </a:pPr>
            <a:r>
              <a:t>De hecho seguramente no crecí tanto como podía crecer en la oficina, pero los pros eran muchos más que las contras.</a:t>
            </a:r>
          </a:p>
          <a:p>
            <a:pPr>
              <a:defRPr sz="1100"/>
            </a:pPr>
            <a:r>
              <a:t>Luego veremos cuales eran mis razones para trabajar en remoto, los riesgos y como lo hacía.</a:t>
            </a:r>
          </a:p>
          <a:p>
            <a:pPr>
              <a:defRPr sz="1100"/>
            </a:pPr>
            <a:r>
              <a:t>Para preparar esta charla he vuelto a ver esa charla y mis notas para ver dónde estábamos, qué pensaba y si ha cambiado mi forma de verlo.</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lvl1pPr>
              <a:defRPr sz="1100"/>
            </a:lvl1pPr>
          </a:lstStyle>
          <a:p>
            <a:pPr/>
            <a:r>
              <a:t>Hablar sobre el sedentarismo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lvl1pPr>
              <a:defRPr sz="1100"/>
            </a:lvl1pPr>
          </a:lstStyle>
          <a:p>
            <a:pPr/>
            <a:r>
              <a:t>Hablar sobre el sedentarismo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lvl1pPr>
              <a:defRPr sz="1100"/>
            </a:lvl1pPr>
          </a:lstStyle>
          <a:p>
            <a:pPr/>
            <a:r>
              <a:t>Hablar sobre el sedentarismo</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lvl1pPr>
              <a:defRPr sz="1100"/>
            </a:lvl1pPr>
          </a:lstStyle>
          <a:p>
            <a:pPr/>
            <a:r>
              <a:t>Hablar sobre el sedentarismo</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lvl1pPr>
              <a:defRPr sz="1100"/>
            </a:lvl1pPr>
          </a:lstStyle>
          <a:p>
            <a:pPr/>
            <a:r>
              <a:t>Hablar sobre el sedentarismo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Shape 91"/>
          <p:cNvSpPr/>
          <p:nvPr>
            <p:ph type="sldImg"/>
          </p:nvPr>
        </p:nvSpPr>
        <p:spPr>
          <a:prstGeom prst="rect">
            <a:avLst/>
          </a:prstGeom>
        </p:spPr>
        <p:txBody>
          <a:bodyPr/>
          <a:lstStyle/>
          <a:p>
            <a:pPr/>
          </a:p>
        </p:txBody>
      </p:sp>
      <p:sp>
        <p:nvSpPr>
          <p:cNvPr id="92" name="Shape 92"/>
          <p:cNvSpPr/>
          <p:nvPr>
            <p:ph type="body" sz="quarter" idx="1"/>
          </p:nvPr>
        </p:nvSpPr>
        <p:spPr>
          <a:prstGeom prst="rect">
            <a:avLst/>
          </a:prstGeom>
        </p:spPr>
        <p:txBody>
          <a:bodyPr/>
          <a:lstStyle/>
          <a:p>
            <a:pPr marL="457200" indent="-317500">
              <a:buClr>
                <a:srgbClr val="000000"/>
              </a:buClr>
              <a:buSzPts val="1100"/>
              <a:buFont typeface="Arial"/>
              <a:buChar char="●"/>
              <a:defRPr sz="1100"/>
            </a:pPr>
            <a:r>
              <a:t>- Era raro trabajar en remoto y encontrar un trabajo así era como un mirlo blanco.</a:t>
            </a:r>
          </a:p>
          <a:p>
            <a:pPr marL="457200" indent="-317500">
              <a:buClr>
                <a:srgbClr val="000000"/>
              </a:buClr>
              <a:buSzPts val="1100"/>
              <a:buFont typeface="Arial"/>
              <a:buChar char="●"/>
              <a:defRPr sz="1100"/>
            </a:pPr>
            <a:r>
              <a:t>- Las grandes empresas ni lo consultora, y como mucho veíamos un día de trabajo en remoto o facilidad de si teníamos alguna cosa en casa como ir al médico o cuidar de nuestro hijo nos facilitaran ese día trabajar en casa, pero no como un favor al trabajador, si no para que no perdiera esa jornada de trabajo.</a:t>
            </a:r>
          </a:p>
          <a:p>
            <a:pPr marL="457200" indent="-317500">
              <a:buClr>
                <a:srgbClr val="000000"/>
              </a:buClr>
              <a:buSzPts val="1100"/>
              <a:buFont typeface="Arial"/>
              <a:buChar char="●"/>
              <a:defRPr sz="1100"/>
            </a:pPr>
            <a:r>
              <a:t>- Lo dicho, trabajar en remoto un día era como casi un regalo.</a:t>
            </a:r>
          </a:p>
          <a:p>
            <a:pPr marL="457200" indent="-317500">
              <a:buClr>
                <a:srgbClr val="000000"/>
              </a:buClr>
              <a:buSzPts val="1100"/>
              <a:buFont typeface="Arial"/>
              <a:buChar char="●"/>
              <a:defRPr sz="1100"/>
            </a:pPr>
            <a:r>
              <a:t>- Fuera de España podía ser un poco más habitual, sobre todo empresas que estaban distribuida por todo el mundo. Aquí el handicap era el inglés y las diferentes zonas horarias a las que te tenías que adaptar.</a:t>
            </a:r>
          </a:p>
          <a:p>
            <a:pPr marL="457200" indent="-317500">
              <a:buClr>
                <a:srgbClr val="000000"/>
              </a:buClr>
              <a:buSzPts val="1100"/>
              <a:buFont typeface="Arial"/>
              <a:buChar char="●"/>
              <a:defRPr sz="1100"/>
            </a:pPr>
            <a:r>
              <a:t>- Muchas empresas lo veían imposible por temas de seguridad de datos … cosa que veremos que podía tener solución.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a:p>
        </p:txBody>
      </p:sp>
      <p:sp>
        <p:nvSpPr>
          <p:cNvPr id="97" name="Shape 97"/>
          <p:cNvSpPr/>
          <p:nvPr>
            <p:ph type="body" sz="quarter" idx="1"/>
          </p:nvPr>
        </p:nvSpPr>
        <p:spPr>
          <a:prstGeom prst="rect">
            <a:avLst/>
          </a:prstGeom>
        </p:spPr>
        <p:txBody>
          <a:bodyPr/>
          <a:lstStyle/>
          <a:p>
            <a:pPr marL="543790" indent="-404090">
              <a:buClr>
                <a:srgbClr val="000000"/>
              </a:buClr>
              <a:buSzPts val="1400"/>
              <a:buFont typeface="Arial"/>
              <a:buChar char="●"/>
            </a:pPr>
            <a:r>
              <a:t>- De repente no se podía ir a la oficina, y las empresas si cedieron a trabajar en remoto.</a:t>
            </a:r>
          </a:p>
          <a:p>
            <a:pPr marL="543790" indent="-404090">
              <a:buClr>
                <a:srgbClr val="000000"/>
              </a:buClr>
              <a:buSzPts val="1400"/>
              <a:buFont typeface="Arial"/>
              <a:buChar char="●"/>
            </a:pPr>
            <a:r>
              <a:t>- Nuestras casas no solían estar preparadas para trabajar en remoto. En mi caso personal si estaba preparado para trabajar en remoto UNA persona, pero mi mujer también fue obligada a trabajar en remoto y fue un caos.</a:t>
            </a:r>
          </a:p>
          <a:p>
            <a:pPr marL="543790" indent="-404090">
              <a:buClr>
                <a:srgbClr val="000000"/>
              </a:buClr>
              <a:buSzPts val="1400"/>
              <a:buFont typeface="Arial"/>
              <a:buChar char="●"/>
            </a:pPr>
            <a:r>
              <a:t>- El día se convirtió en reuniones y a cualquier hora … como no podíamos salir de casa siempre se creían que estaríamos disponibles.</a:t>
            </a:r>
          </a:p>
          <a:p>
            <a:pPr marL="543790" indent="-404090">
              <a:buClr>
                <a:srgbClr val="000000"/>
              </a:buClr>
              <a:buSzPts val="1400"/>
              <a:buFont typeface="Arial"/>
              <a:buChar char="●"/>
            </a:pPr>
            <a:r>
              <a:t>- Lo que hablábamos antes de seguridad … descubrieron las VPN.</a:t>
            </a:r>
          </a:p>
          <a:p>
            <a:pPr marL="543790" indent="-404090">
              <a:buClr>
                <a:srgbClr val="000000"/>
              </a:buClr>
              <a:buSzPts val="1400"/>
              <a:buFont typeface="Arial"/>
              <a:buChar char="●"/>
            </a:pPr>
            <a:r>
              <a:t>- Trabajar en casa sin tener un sitio adecuado, con tu hijo correteando y queriendo atención todo el día, y sin poder salir a la calle, al cine, a visitar a un amigo … no era trabajar en remoto. Hasta yo, que llevaba ya 3 años trabajando en remoto, se me hizo muy cuesta arriba, echaba horas y horas porque parecía que no había nada que hacer, y el estrés fue horrible. No quería pillar vacaciones en esos días, pero al final terminé pillándolas para poder descansar y desconectar.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Shape 102"/>
          <p:cNvSpPr/>
          <p:nvPr>
            <p:ph type="sldImg"/>
          </p:nvPr>
        </p:nvSpPr>
        <p:spPr>
          <a:prstGeom prst="rect">
            <a:avLst/>
          </a:prstGeom>
        </p:spPr>
        <p:txBody>
          <a:bodyPr/>
          <a:lstStyle/>
          <a:p>
            <a:pPr/>
          </a:p>
        </p:txBody>
      </p:sp>
      <p:sp>
        <p:nvSpPr>
          <p:cNvPr id="103" name="Shape 103"/>
          <p:cNvSpPr/>
          <p:nvPr>
            <p:ph type="body" sz="quarter" idx="1"/>
          </p:nvPr>
        </p:nvSpPr>
        <p:spPr>
          <a:prstGeom prst="rect">
            <a:avLst/>
          </a:prstGeom>
        </p:spPr>
        <p:txBody>
          <a:bodyPr/>
          <a:lstStyle/>
          <a:p>
            <a:pPr marL="457200" indent="-317500">
              <a:buClr>
                <a:srgbClr val="000000"/>
              </a:buClr>
              <a:buSzPts val="1100"/>
              <a:buFont typeface="Arial"/>
              <a:buChar char="●"/>
              <a:defRPr sz="1100"/>
            </a:pPr>
            <a:r>
              <a:t>Ahora mismo trabajar en remoto se ha convertido en algo mucho más normal, de hecho en muchas ofertas que no son en remoto lo tienen que especificar y la mayoría son al menos trabajos híbridos.</a:t>
            </a:r>
          </a:p>
          <a:p>
            <a:pPr marL="457200" indent="-317500">
              <a:buClr>
                <a:srgbClr val="000000"/>
              </a:buClr>
              <a:buSzPts val="1100"/>
              <a:buFont typeface="Arial"/>
              <a:buChar char="●"/>
              <a:defRPr sz="1100"/>
            </a:pPr>
            <a:r>
              <a:t>Obviamente los días de oficina los intentan vender como algo maravilloso, oficina céntrica o futbolín y fruta fresca.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Shape 107"/>
          <p:cNvSpPr/>
          <p:nvPr>
            <p:ph type="sldImg"/>
          </p:nvPr>
        </p:nvSpPr>
        <p:spPr>
          <a:prstGeom prst="rect">
            <a:avLst/>
          </a:prstGeom>
        </p:spPr>
        <p:txBody>
          <a:bodyPr/>
          <a:lstStyle/>
          <a:p>
            <a:pPr/>
          </a:p>
        </p:txBody>
      </p:sp>
      <p:sp>
        <p:nvSpPr>
          <p:cNvPr id="108" name="Shape 108"/>
          <p:cNvSpPr/>
          <p:nvPr>
            <p:ph type="body" sz="quarter" idx="1"/>
          </p:nvPr>
        </p:nvSpPr>
        <p:spPr>
          <a:prstGeom prst="rect">
            <a:avLst/>
          </a:prstGeom>
        </p:spPr>
        <p:txBody>
          <a:bodyPr/>
          <a:lstStyle>
            <a:lvl1pPr marL="457200" indent="-317500">
              <a:buClr>
                <a:srgbClr val="000000"/>
              </a:buClr>
              <a:buSzPts val="1100"/>
              <a:buFont typeface="Arial"/>
              <a:buChar char="●"/>
              <a:defRPr sz="1100"/>
            </a:lvl1pPr>
          </a:lstStyle>
          <a:p>
            <a:pPr/>
            <a:r>
              <a:t>Y aquí vemos como mientras los que nunca habían trabajado en remoto ha bajado mucho el porcentaje, pero ha cambiado mucho más los que antes estaban en full remote con lo que tenemos ahora.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marL="457200" indent="-317500">
              <a:buClr>
                <a:srgbClr val="000000"/>
              </a:buClr>
              <a:buSzPts val="1100"/>
              <a:buFont typeface="Arial"/>
              <a:buChar char="●"/>
              <a:defRPr sz="1100"/>
            </a:pPr>
            <a:r>
              <a:t>Opinión en contra porque claro, si no sales de casa a la oficina no te mueves, no hablas con nadie, engordas, te aísla y te deprimes.</a:t>
            </a:r>
          </a:p>
          <a:p>
            <a:pPr marL="457200" indent="-317500">
              <a:buClr>
                <a:srgbClr val="000000"/>
              </a:buClr>
              <a:buSzPts val="1100"/>
              <a:buFont typeface="Arial"/>
              <a:buChar char="●"/>
              <a:defRPr sz="1100"/>
            </a:pPr>
            <a:r>
              <a:t>En mi caso, gracias a trabajar en casa puedo salir a correr por la mañana, puedo llevar a mi hijo al colegio, puedo quedar con algún amigo si quiero porque me ahorro dos horas de desplazamientos y no tengo un jefe mirando sobre mi hombro qué hago.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hape 117"/>
          <p:cNvSpPr/>
          <p:nvPr>
            <p:ph type="sldImg"/>
          </p:nvPr>
        </p:nvSpPr>
        <p:spPr>
          <a:prstGeom prst="rect">
            <a:avLst/>
          </a:prstGeom>
        </p:spPr>
        <p:txBody>
          <a:bodyPr/>
          <a:lstStyle/>
          <a:p>
            <a:pPr/>
          </a:p>
        </p:txBody>
      </p:sp>
      <p:sp>
        <p:nvSpPr>
          <p:cNvPr id="118" name="Shape 118"/>
          <p:cNvSpPr/>
          <p:nvPr>
            <p:ph type="body" sz="quarter" idx="1"/>
          </p:nvPr>
        </p:nvSpPr>
        <p:spPr>
          <a:prstGeom prst="rect">
            <a:avLst/>
          </a:prstGeom>
        </p:spPr>
        <p:txBody>
          <a:bodyPr/>
          <a:lstStyle/>
          <a:p>
            <a:pPr marL="543790" indent="-404090">
              <a:buClr>
                <a:srgbClr val="000000"/>
              </a:buClr>
              <a:buSzPts val="1400"/>
              <a:buFont typeface="Arial"/>
              <a:buChar char="●"/>
            </a:pPr>
            <a:r>
              <a:t>Grandes empresas como Meta, Amazon, JPMorgan están volviendo a pedir a la gente volver algunos días a la oficina, hablando de creatividad, confianza, equipo ….</a:t>
            </a:r>
          </a:p>
          <a:p>
            <a:pPr marL="543790" indent="-404090">
              <a:buClr>
                <a:srgbClr val="000000"/>
              </a:buClr>
              <a:buSzPts val="1400"/>
              <a:buFont typeface="Arial"/>
              <a:buChar char="●"/>
            </a:pPr>
            <a:r>
              <a:t>Primero Mark dice que confia mucho en sus trabajadores pero justo después dice que en la oficina se crea más confianza.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marL="543790" indent="-404090">
              <a:buClr>
                <a:srgbClr val="000000"/>
              </a:buClr>
              <a:buSzPts val="1400"/>
              <a:buFont typeface="Arial"/>
              <a:buChar char="●"/>
            </a:pPr>
            <a:r>
              <a:t>Un estudio hecho por Buffer sobre 1900 trabajadores da los siguiente pros y contras.</a:t>
            </a:r>
          </a:p>
          <a:p>
            <a:pPr marL="543790" indent="-404090">
              <a:buClr>
                <a:srgbClr val="000000"/>
              </a:buClr>
              <a:buSzPts val="1400"/>
              <a:buFont typeface="Arial"/>
              <a:buChar char="●"/>
            </a:pPr>
            <a:r>
              <a:t>Me gustaría ver en qué cosas estamos de acuerdo y en qué no.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2" name="Title Text"/>
          <p:cNvSpPr txBox="1"/>
          <p:nvPr>
            <p:ph type="title"/>
          </p:nvPr>
        </p:nvSpPr>
        <p:spPr>
          <a:xfrm>
            <a:off x="685800" y="1278542"/>
            <a:ext cx="7772400" cy="1159801"/>
          </a:xfrm>
          <a:prstGeom prst="rect">
            <a:avLst/>
          </a:prstGeom>
        </p:spPr>
        <p:txBody>
          <a:bodyPr/>
          <a:lstStyle>
            <a:lvl1pPr algn="ctr">
              <a:defRPr>
                <a:solidFill>
                  <a:srgbClr val="222222"/>
                </a:solidFill>
              </a:defRPr>
            </a:lvl1pPr>
          </a:lstStyle>
          <a:p>
            <a:pPr/>
            <a:r>
              <a:t>Title Text</a:t>
            </a:r>
          </a:p>
        </p:txBody>
      </p:sp>
      <p:sp>
        <p:nvSpPr>
          <p:cNvPr id="13" name="Body Level One…"/>
          <p:cNvSpPr txBox="1"/>
          <p:nvPr>
            <p:ph type="body" sz="quarter" idx="1"/>
          </p:nvPr>
        </p:nvSpPr>
        <p:spPr>
          <a:xfrm>
            <a:off x="685800" y="2306653"/>
            <a:ext cx="7772400" cy="784801"/>
          </a:xfrm>
          <a:prstGeom prst="rect">
            <a:avLst/>
          </a:prstGeom>
        </p:spPr>
        <p:txBody>
          <a:bodyPr/>
          <a:lstStyle>
            <a:lvl1pPr marL="342900" indent="-228600" algn="ctr">
              <a:spcBef>
                <a:spcPts val="0"/>
              </a:spcBef>
              <a:buClrTx/>
              <a:buSzTx/>
              <a:buFontTx/>
              <a:buNone/>
              <a:defRPr>
                <a:solidFill>
                  <a:srgbClr val="666666"/>
                </a:solidFill>
              </a:defRPr>
            </a:lvl1pPr>
            <a:lvl2pPr marL="342900" indent="228600" algn="ctr">
              <a:spcBef>
                <a:spcPts val="0"/>
              </a:spcBef>
              <a:buClrTx/>
              <a:buSzTx/>
              <a:buFontTx/>
              <a:buNone/>
              <a:defRPr>
                <a:solidFill>
                  <a:srgbClr val="666666"/>
                </a:solidFill>
              </a:defRPr>
            </a:lvl2pPr>
            <a:lvl3pPr marL="342900" indent="685800" algn="ctr">
              <a:spcBef>
                <a:spcPts val="0"/>
              </a:spcBef>
              <a:buClrTx/>
              <a:buSzTx/>
              <a:buFontTx/>
              <a:buNone/>
              <a:defRPr>
                <a:solidFill>
                  <a:srgbClr val="666666"/>
                </a:solidFill>
              </a:defRPr>
            </a:lvl3pPr>
            <a:lvl4pPr marL="342900" indent="1143000" algn="ctr">
              <a:spcBef>
                <a:spcPts val="0"/>
              </a:spcBef>
              <a:buClrTx/>
              <a:buSzTx/>
              <a:buFontTx/>
              <a:buNone/>
              <a:defRPr>
                <a:solidFill>
                  <a:srgbClr val="666666"/>
                </a:solidFill>
              </a:defRPr>
            </a:lvl4pPr>
            <a:lvl5pPr marL="342900" indent="1600200" algn="ctr">
              <a:spcBef>
                <a:spcPts val="0"/>
              </a:spcBef>
              <a:buClrTx/>
              <a:buSzTx/>
              <a:buFontTx/>
              <a:buNone/>
              <a:defRPr>
                <a:solidFill>
                  <a:srgbClr val="666666"/>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_1">
    <p:spTree>
      <p:nvGrpSpPr>
        <p:cNvPr id="1" name=""/>
        <p:cNvGrpSpPr/>
        <p:nvPr/>
      </p:nvGrpSpPr>
      <p:grpSpPr>
        <a:xfrm>
          <a:off x="0" y="0"/>
          <a:ext cx="0" cy="0"/>
          <a:chOff x="0" y="0"/>
          <a:chExt cx="0" cy="0"/>
        </a:xfrm>
      </p:grpSpPr>
      <p:pic>
        <p:nvPicPr>
          <p:cNvPr id="30" name="Google Shape;8;p1" descr="Google Shape;8;p1"/>
          <p:cNvPicPr>
            <a:picLocks noChangeAspect="1"/>
          </p:cNvPicPr>
          <p:nvPr/>
        </p:nvPicPr>
        <p:blipFill>
          <a:blip r:embed="rId2">
            <a:extLst/>
          </a:blip>
          <a:stretch>
            <a:fillRect/>
          </a:stretch>
        </p:blipFill>
        <p:spPr>
          <a:xfrm>
            <a:off x="7473925" y="4439299"/>
            <a:ext cx="1432925" cy="315251"/>
          </a:xfrm>
          <a:prstGeom prst="rect">
            <a:avLst/>
          </a:prstGeom>
          <a:ln w="12700">
            <a:miter lim="400000"/>
          </a:ln>
        </p:spPr>
      </p:pic>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idx="1"/>
          </p:nvPr>
        </p:nvSpPr>
        <p:spPr>
          <a:prstGeom prst="rect">
            <a:avLst/>
          </a:prstGeom>
        </p:spPr>
        <p:txBody>
          <a:bodyPr/>
          <a:lstStyle>
            <a:lvl1pPr indent="-317500">
              <a:buSzPts val="1400"/>
              <a:buChar char=" "/>
              <a:defRPr sz="1400">
                <a:latin typeface="Roboto Mono"/>
                <a:ea typeface="Roboto Mono"/>
                <a:cs typeface="Roboto Mono"/>
                <a:sym typeface="Roboto Mono"/>
              </a:defRPr>
            </a:lvl1pPr>
            <a:lvl2pPr marL="914400" indent="-317500">
              <a:buSzPts val="1400"/>
              <a:buChar char=" "/>
              <a:defRPr sz="1400">
                <a:latin typeface="Roboto Mono"/>
                <a:ea typeface="Roboto Mono"/>
                <a:cs typeface="Roboto Mono"/>
                <a:sym typeface="Roboto Mono"/>
              </a:defRPr>
            </a:lvl2pPr>
            <a:lvl3pPr marL="1371600" indent="-317500">
              <a:buSzPts val="1400"/>
              <a:buChar char=" "/>
              <a:defRPr sz="1400">
                <a:latin typeface="Roboto Mono"/>
                <a:ea typeface="Roboto Mono"/>
                <a:cs typeface="Roboto Mono"/>
                <a:sym typeface="Roboto Mono"/>
              </a:defRPr>
            </a:lvl3pPr>
            <a:lvl4pPr marL="1828800" indent="-317500">
              <a:buSzPts val="1400"/>
              <a:buChar char=" "/>
              <a:defRPr sz="1400">
                <a:latin typeface="Roboto Mono"/>
                <a:ea typeface="Roboto Mono"/>
                <a:cs typeface="Roboto Mono"/>
                <a:sym typeface="Roboto Mono"/>
              </a:defRPr>
            </a:lvl4pPr>
            <a:lvl5pPr marL="2286000" indent="-317500">
              <a:buSzPts val="1400"/>
              <a:buChar char=" "/>
              <a:defRPr sz="1400">
                <a:latin typeface="Roboto Mono"/>
                <a:ea typeface="Roboto Mono"/>
                <a:cs typeface="Roboto Mono"/>
                <a:sym typeface="Roboto Mono"/>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pic>
        <p:nvPicPr>
          <p:cNvPr id="40" name="Google Shape;8;p1" descr="Google Shape;8;p1"/>
          <p:cNvPicPr>
            <a:picLocks noChangeAspect="1"/>
          </p:cNvPicPr>
          <p:nvPr/>
        </p:nvPicPr>
        <p:blipFill>
          <a:blip r:embed="rId2">
            <a:extLst/>
          </a:blip>
          <a:stretch>
            <a:fillRect/>
          </a:stretch>
        </p:blipFill>
        <p:spPr>
          <a:xfrm>
            <a:off x="7473925" y="4439299"/>
            <a:ext cx="1432925" cy="315251"/>
          </a:xfrm>
          <a:prstGeom prst="rect">
            <a:avLst/>
          </a:prstGeom>
          <a:ln w="12700">
            <a:miter lim="400000"/>
          </a:ln>
        </p:spPr>
      </p:pic>
      <p:sp>
        <p:nvSpPr>
          <p:cNvPr id="41" name="Title Text"/>
          <p:cNvSpPr txBox="1"/>
          <p:nvPr>
            <p:ph type="title"/>
          </p:nvPr>
        </p:nvSpPr>
        <p:spPr>
          <a:prstGeom prst="rect">
            <a:avLst/>
          </a:prstGeom>
        </p:spPr>
        <p:txBody>
          <a:bodyPr/>
          <a:lstStyle/>
          <a:p>
            <a:pPr/>
            <a:r>
              <a:t>Title Text</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p:bg>
      <p:bgPr>
        <a:solidFill>
          <a:srgbClr val="000000"/>
        </a:solidFill>
      </p:bgPr>
    </p:bg>
    <p:spTree>
      <p:nvGrpSpPr>
        <p:cNvPr id="1" name=""/>
        <p:cNvGrpSpPr/>
        <p:nvPr/>
      </p:nvGrpSpPr>
      <p:grpSpPr>
        <a:xfrm>
          <a:off x="0" y="0"/>
          <a:ext cx="0" cy="0"/>
          <a:chOff x="0" y="0"/>
          <a:chExt cx="0" cy="0"/>
        </a:xfrm>
      </p:grpSpPr>
      <p:pic>
        <p:nvPicPr>
          <p:cNvPr id="56" name="Google Shape;8;p1" descr="Google Shape;8;p1"/>
          <p:cNvPicPr>
            <a:picLocks noChangeAspect="1"/>
          </p:cNvPicPr>
          <p:nvPr/>
        </p:nvPicPr>
        <p:blipFill>
          <a:blip r:embed="rId2">
            <a:extLst/>
          </a:blip>
          <a:stretch>
            <a:fillRect/>
          </a:stretch>
        </p:blipFill>
        <p:spPr>
          <a:xfrm>
            <a:off x="7473925" y="4439299"/>
            <a:ext cx="1432925" cy="315251"/>
          </a:xfrm>
          <a:prstGeom prst="rect">
            <a:avLst/>
          </a:prstGeom>
          <a:ln w="12700">
            <a:miter lim="400000"/>
          </a:ln>
        </p:spPr>
      </p:pic>
      <p:sp>
        <p:nvSpPr>
          <p:cNvPr id="57" name="Title Text"/>
          <p:cNvSpPr txBox="1"/>
          <p:nvPr>
            <p:ph type="title"/>
          </p:nvPr>
        </p:nvSpPr>
        <p:spPr>
          <a:prstGeom prst="rect">
            <a:avLst/>
          </a:prstGeom>
        </p:spPr>
        <p:txBody>
          <a:bodyPr anchor="t"/>
          <a:lstStyle>
            <a:lvl1pPr>
              <a:defRPr>
                <a:solidFill>
                  <a:srgbClr val="FFFFFF"/>
                </a:solidFill>
              </a:defRPr>
            </a:lvl1pPr>
          </a:lstStyle>
          <a:p>
            <a:pPr/>
            <a:r>
              <a:t>Title Text</a:t>
            </a:r>
          </a:p>
        </p:txBody>
      </p:sp>
      <p:sp>
        <p:nvSpPr>
          <p:cNvPr id="58" name="Body Level One…"/>
          <p:cNvSpPr txBox="1"/>
          <p:nvPr>
            <p:ph type="body" idx="1"/>
          </p:nvPr>
        </p:nvSpPr>
        <p:spPr>
          <a:prstGeom prst="rect">
            <a:avLst/>
          </a:prstGeom>
        </p:spPr>
        <p:txBody>
          <a:bodyPr/>
          <a:lstStyle>
            <a:lvl1pPr>
              <a:buClr>
                <a:srgbClr val="FFFFFF"/>
              </a:buClr>
              <a:buChar char=" "/>
              <a:defRPr>
                <a:solidFill>
                  <a:srgbClr val="FFFFFF"/>
                </a:solidFill>
              </a:defRPr>
            </a:lvl1pPr>
            <a:lvl2pPr marL="914400" indent="-342900">
              <a:buClr>
                <a:srgbClr val="FFFFFF"/>
              </a:buClr>
              <a:defRPr>
                <a:solidFill>
                  <a:srgbClr val="FFFFFF"/>
                </a:solidFill>
              </a:defRPr>
            </a:lvl2pPr>
            <a:lvl3pPr marL="1371600" indent="-342900">
              <a:buClr>
                <a:srgbClr val="FFFFFF"/>
              </a:buClr>
              <a:defRPr>
                <a:solidFill>
                  <a:srgbClr val="FFFFFF"/>
                </a:solidFill>
              </a:defRPr>
            </a:lvl3pPr>
            <a:lvl4pPr marL="1828800" indent="-342900">
              <a:buClr>
                <a:srgbClr val="FFFFFF"/>
              </a:buClr>
              <a:defRPr>
                <a:solidFill>
                  <a:srgbClr val="FFFFFF"/>
                </a:solidFill>
              </a:defRPr>
            </a:lvl4pPr>
            <a:lvl5pPr marL="2286000" indent="-342900">
              <a:buClr>
                <a:srgbClr val="FFFFFF"/>
              </a:buCl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9" name="Google Shape;24;p7"/>
          <p:cNvSpPr/>
          <p:nvPr/>
        </p:nvSpPr>
        <p:spPr>
          <a:xfrm>
            <a:off x="7399625" y="4221524"/>
            <a:ext cx="1680600" cy="446101"/>
          </a:xfrm>
          <a:prstGeom prst="rect">
            <a:avLst/>
          </a:prstGeom>
          <a:solidFill>
            <a:srgbClr val="000000"/>
          </a:solidFill>
          <a:ln w="12700">
            <a:miter lim="400000"/>
          </a:ln>
        </p:spPr>
        <p:txBody>
          <a:bodyPr lIns="0" tIns="0" rIns="0" bIns="0" anchor="ctr"/>
          <a:lstStyle/>
          <a:p>
            <a:pPr/>
          </a:p>
        </p:txBody>
      </p:sp>
      <p:pic>
        <p:nvPicPr>
          <p:cNvPr id="60" name="Google Shape;25;p7" descr="Google Shape;25;p7"/>
          <p:cNvPicPr>
            <a:picLocks noChangeAspect="1"/>
          </p:cNvPicPr>
          <p:nvPr/>
        </p:nvPicPr>
        <p:blipFill>
          <a:blip r:embed="rId3">
            <a:extLst/>
          </a:blip>
          <a:stretch>
            <a:fillRect/>
          </a:stretch>
        </p:blipFill>
        <p:spPr>
          <a:xfrm>
            <a:off x="7399625" y="4283581"/>
            <a:ext cx="1463600" cy="321995"/>
          </a:xfrm>
          <a:prstGeom prst="rect">
            <a:avLst/>
          </a:prstGeom>
          <a:ln w="12700">
            <a:miter lim="400000"/>
          </a:ln>
        </p:spPr>
      </p:pic>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Google Shape;8;p1" descr="Google Shape;8;p1"/>
          <p:cNvPicPr>
            <a:picLocks noChangeAspect="1"/>
          </p:cNvPicPr>
          <p:nvPr/>
        </p:nvPicPr>
        <p:blipFill>
          <a:blip r:embed="rId2">
            <a:extLst/>
          </a:blip>
          <a:stretch>
            <a:fillRect/>
          </a:stretch>
        </p:blipFill>
        <p:spPr>
          <a:xfrm>
            <a:off x="7473925" y="4439299"/>
            <a:ext cx="1432925" cy="315251"/>
          </a:xfrm>
          <a:prstGeom prst="rect">
            <a:avLst/>
          </a:prstGeom>
          <a:ln w="12700">
            <a:miter lim="400000"/>
          </a:ln>
        </p:spPr>
      </p:pic>
      <p:sp>
        <p:nvSpPr>
          <p:cNvPr id="3" name="Title Text"/>
          <p:cNvSpPr txBox="1"/>
          <p:nvPr>
            <p:ph type="title"/>
          </p:nvPr>
        </p:nvSpPr>
        <p:spPr>
          <a:xfrm>
            <a:off x="457200" y="282175"/>
            <a:ext cx="8229600" cy="5508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p>
            <a:pPr/>
            <a:r>
              <a:t>Title Text</a:t>
            </a:r>
          </a:p>
        </p:txBody>
      </p:sp>
      <p:sp>
        <p:nvSpPr>
          <p:cNvPr id="4" name="Body Level One…"/>
          <p:cNvSpPr txBox="1"/>
          <p:nvPr>
            <p:ph type="body" idx="1"/>
          </p:nvPr>
        </p:nvSpPr>
        <p:spPr>
          <a:xfrm>
            <a:off x="457200" y="819150"/>
            <a:ext cx="8229600" cy="36156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434343"/>
          </a:solidFill>
          <a:uFillTx/>
          <a:latin typeface="Roboto Light"/>
          <a:ea typeface="Roboto Light"/>
          <a:cs typeface="Roboto Light"/>
          <a:sym typeface="Roboto Light"/>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434343"/>
          </a:solidFill>
          <a:uFillTx/>
          <a:latin typeface="Roboto Light"/>
          <a:ea typeface="Roboto Light"/>
          <a:cs typeface="Roboto Light"/>
          <a:sym typeface="Roboto Light"/>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434343"/>
          </a:solidFill>
          <a:uFillTx/>
          <a:latin typeface="Roboto Light"/>
          <a:ea typeface="Roboto Light"/>
          <a:cs typeface="Roboto Light"/>
          <a:sym typeface="Roboto Light"/>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434343"/>
          </a:solidFill>
          <a:uFillTx/>
          <a:latin typeface="Roboto Light"/>
          <a:ea typeface="Roboto Light"/>
          <a:cs typeface="Roboto Light"/>
          <a:sym typeface="Roboto Light"/>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434343"/>
          </a:solidFill>
          <a:uFillTx/>
          <a:latin typeface="Roboto Light"/>
          <a:ea typeface="Roboto Light"/>
          <a:cs typeface="Roboto Light"/>
          <a:sym typeface="Roboto Light"/>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434343"/>
          </a:solidFill>
          <a:uFillTx/>
          <a:latin typeface="Roboto Light"/>
          <a:ea typeface="Roboto Light"/>
          <a:cs typeface="Roboto Light"/>
          <a:sym typeface="Roboto Light"/>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434343"/>
          </a:solidFill>
          <a:uFillTx/>
          <a:latin typeface="Roboto Light"/>
          <a:ea typeface="Roboto Light"/>
          <a:cs typeface="Roboto Light"/>
          <a:sym typeface="Roboto Light"/>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434343"/>
          </a:solidFill>
          <a:uFillTx/>
          <a:latin typeface="Roboto Light"/>
          <a:ea typeface="Roboto Light"/>
          <a:cs typeface="Roboto Light"/>
          <a:sym typeface="Roboto Light"/>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434343"/>
          </a:solidFill>
          <a:uFillTx/>
          <a:latin typeface="Roboto Light"/>
          <a:ea typeface="Roboto Light"/>
          <a:cs typeface="Roboto Light"/>
          <a:sym typeface="Roboto Light"/>
        </a:defRPr>
      </a:lvl9pPr>
    </p:titleStyle>
    <p:bodyStyle>
      <a:lvl1pPr marL="457200" marR="0" indent="-342900" algn="l" defTabSz="914400" rtl="0" latinLnBrk="0">
        <a:lnSpc>
          <a:spcPct val="115000"/>
        </a:lnSpc>
        <a:spcBef>
          <a:spcPts val="600"/>
        </a:spcBef>
        <a:spcAft>
          <a:spcPts val="0"/>
        </a:spcAft>
        <a:buClr>
          <a:srgbClr val="434343"/>
        </a:buClr>
        <a:buSzPts val="1800"/>
        <a:buFont typeface="Helvetica"/>
        <a:buChar char="■"/>
        <a:tabLst/>
        <a:defRPr b="0" baseline="0" cap="none" i="0" spc="0" strike="noStrike" sz="1800" u="none">
          <a:solidFill>
            <a:srgbClr val="434343"/>
          </a:solidFill>
          <a:uFillTx/>
          <a:latin typeface="Roboto"/>
          <a:ea typeface="Roboto"/>
          <a:cs typeface="Roboto"/>
          <a:sym typeface="Roboto"/>
        </a:defRPr>
      </a:lvl1pPr>
      <a:lvl2pPr marL="955675" marR="0" indent="-371475" algn="l" defTabSz="914400" rtl="0" latinLnBrk="0">
        <a:lnSpc>
          <a:spcPct val="115000"/>
        </a:lnSpc>
        <a:spcBef>
          <a:spcPts val="600"/>
        </a:spcBef>
        <a:spcAft>
          <a:spcPts val="0"/>
        </a:spcAft>
        <a:buClr>
          <a:srgbClr val="434343"/>
        </a:buClr>
        <a:buSzPts val="1800"/>
        <a:buFont typeface="Helvetica"/>
        <a:buChar char="∘"/>
        <a:tabLst/>
        <a:defRPr b="0" baseline="0" cap="none" i="0" spc="0" strike="noStrike" sz="1800" u="none">
          <a:solidFill>
            <a:srgbClr val="434343"/>
          </a:solidFill>
          <a:uFillTx/>
          <a:latin typeface="Roboto"/>
          <a:ea typeface="Roboto"/>
          <a:cs typeface="Roboto"/>
          <a:sym typeface="Roboto"/>
        </a:defRPr>
      </a:lvl2pPr>
      <a:lvl3pPr marL="1462314" marR="0" indent="-408214" algn="l" defTabSz="914400" rtl="0" latinLnBrk="0">
        <a:lnSpc>
          <a:spcPct val="115000"/>
        </a:lnSpc>
        <a:spcBef>
          <a:spcPts val="600"/>
        </a:spcBef>
        <a:spcAft>
          <a:spcPts val="0"/>
        </a:spcAft>
        <a:buClr>
          <a:srgbClr val="434343"/>
        </a:buClr>
        <a:buSzPts val="1800"/>
        <a:buFont typeface="Helvetica"/>
        <a:buChar char="·"/>
        <a:tabLst/>
        <a:defRPr b="0" baseline="0" cap="none" i="0" spc="0" strike="noStrike" sz="1800" u="none">
          <a:solidFill>
            <a:srgbClr val="434343"/>
          </a:solidFill>
          <a:uFillTx/>
          <a:latin typeface="Roboto"/>
          <a:ea typeface="Roboto"/>
          <a:cs typeface="Roboto"/>
          <a:sym typeface="Roboto"/>
        </a:defRPr>
      </a:lvl3pPr>
      <a:lvl4pPr marL="1919514" marR="0" indent="-408214" algn="l" defTabSz="914400" rtl="0" latinLnBrk="0">
        <a:lnSpc>
          <a:spcPct val="115000"/>
        </a:lnSpc>
        <a:spcBef>
          <a:spcPts val="600"/>
        </a:spcBef>
        <a:spcAft>
          <a:spcPts val="0"/>
        </a:spcAft>
        <a:buClr>
          <a:srgbClr val="434343"/>
        </a:buClr>
        <a:buSzPts val="1800"/>
        <a:buFont typeface="Helvetica"/>
        <a:buChar char="·"/>
        <a:tabLst/>
        <a:defRPr b="0" baseline="0" cap="none" i="0" spc="0" strike="noStrike" sz="1800" u="none">
          <a:solidFill>
            <a:srgbClr val="434343"/>
          </a:solidFill>
          <a:uFillTx/>
          <a:latin typeface="Roboto"/>
          <a:ea typeface="Roboto"/>
          <a:cs typeface="Roboto"/>
          <a:sym typeface="Roboto"/>
        </a:defRPr>
      </a:lvl4pPr>
      <a:lvl5pPr marL="2376714" marR="0" indent="-408214" algn="l" defTabSz="914400" rtl="0" latinLnBrk="0">
        <a:lnSpc>
          <a:spcPct val="115000"/>
        </a:lnSpc>
        <a:spcBef>
          <a:spcPts val="600"/>
        </a:spcBef>
        <a:spcAft>
          <a:spcPts val="0"/>
        </a:spcAft>
        <a:buClr>
          <a:srgbClr val="434343"/>
        </a:buClr>
        <a:buSzPts val="1800"/>
        <a:buFont typeface="Helvetica"/>
        <a:buChar char="·"/>
        <a:tabLst/>
        <a:defRPr b="0" baseline="0" cap="none" i="0" spc="0" strike="noStrike" sz="1800" u="none">
          <a:solidFill>
            <a:srgbClr val="434343"/>
          </a:solidFill>
          <a:uFillTx/>
          <a:latin typeface="Roboto"/>
          <a:ea typeface="Roboto"/>
          <a:cs typeface="Roboto"/>
          <a:sym typeface="Roboto"/>
        </a:defRPr>
      </a:lvl5pPr>
      <a:lvl6pPr marL="2833914" marR="0" indent="-408214" algn="l" defTabSz="914400" rtl="0" latinLnBrk="0">
        <a:lnSpc>
          <a:spcPct val="115000"/>
        </a:lnSpc>
        <a:spcBef>
          <a:spcPts val="600"/>
        </a:spcBef>
        <a:spcAft>
          <a:spcPts val="0"/>
        </a:spcAft>
        <a:buClr>
          <a:srgbClr val="434343"/>
        </a:buClr>
        <a:buSzPts val="1800"/>
        <a:buFont typeface="Helvetica"/>
        <a:buChar char="·"/>
        <a:tabLst/>
        <a:defRPr b="0" baseline="0" cap="none" i="0" spc="0" strike="noStrike" sz="1800" u="none">
          <a:solidFill>
            <a:srgbClr val="434343"/>
          </a:solidFill>
          <a:uFillTx/>
          <a:latin typeface="Roboto"/>
          <a:ea typeface="Roboto"/>
          <a:cs typeface="Roboto"/>
          <a:sym typeface="Roboto"/>
        </a:defRPr>
      </a:lvl6pPr>
      <a:lvl7pPr marL="3291114" marR="0" indent="-408214" algn="l" defTabSz="914400" rtl="0" latinLnBrk="0">
        <a:lnSpc>
          <a:spcPct val="115000"/>
        </a:lnSpc>
        <a:spcBef>
          <a:spcPts val="600"/>
        </a:spcBef>
        <a:spcAft>
          <a:spcPts val="0"/>
        </a:spcAft>
        <a:buClr>
          <a:srgbClr val="434343"/>
        </a:buClr>
        <a:buSzPts val="1800"/>
        <a:buFont typeface="Helvetica"/>
        <a:buChar char="·"/>
        <a:tabLst/>
        <a:defRPr b="0" baseline="0" cap="none" i="0" spc="0" strike="noStrike" sz="1800" u="none">
          <a:solidFill>
            <a:srgbClr val="434343"/>
          </a:solidFill>
          <a:uFillTx/>
          <a:latin typeface="Roboto"/>
          <a:ea typeface="Roboto"/>
          <a:cs typeface="Roboto"/>
          <a:sym typeface="Roboto"/>
        </a:defRPr>
      </a:lvl7pPr>
      <a:lvl8pPr marL="3748314" marR="0" indent="-408214" algn="l" defTabSz="914400" rtl="0" latinLnBrk="0">
        <a:lnSpc>
          <a:spcPct val="115000"/>
        </a:lnSpc>
        <a:spcBef>
          <a:spcPts val="600"/>
        </a:spcBef>
        <a:spcAft>
          <a:spcPts val="0"/>
        </a:spcAft>
        <a:buClr>
          <a:srgbClr val="434343"/>
        </a:buClr>
        <a:buSzPts val="1800"/>
        <a:buFont typeface="Helvetica"/>
        <a:buChar char="·"/>
        <a:tabLst/>
        <a:defRPr b="0" baseline="0" cap="none" i="0" spc="0" strike="noStrike" sz="1800" u="none">
          <a:solidFill>
            <a:srgbClr val="434343"/>
          </a:solidFill>
          <a:uFillTx/>
          <a:latin typeface="Roboto"/>
          <a:ea typeface="Roboto"/>
          <a:cs typeface="Roboto"/>
          <a:sym typeface="Roboto"/>
        </a:defRPr>
      </a:lvl8pPr>
      <a:lvl9pPr marL="4205514" marR="0" indent="-408214" algn="l" defTabSz="914400" rtl="0" latinLnBrk="0">
        <a:lnSpc>
          <a:spcPct val="115000"/>
        </a:lnSpc>
        <a:spcBef>
          <a:spcPts val="600"/>
        </a:spcBef>
        <a:spcAft>
          <a:spcPts val="0"/>
        </a:spcAft>
        <a:buClr>
          <a:srgbClr val="434343"/>
        </a:buClr>
        <a:buSzPts val="1800"/>
        <a:buFont typeface="Helvetica"/>
        <a:buChar char="·"/>
        <a:tabLst/>
        <a:defRPr b="0" baseline="0" cap="none" i="0" spc="0" strike="noStrike" sz="1800" u="none">
          <a:solidFill>
            <a:srgbClr val="434343"/>
          </a:solidFill>
          <a:uFillTx/>
          <a:latin typeface="Roboto"/>
          <a:ea typeface="Roboto"/>
          <a:cs typeface="Roboto"/>
          <a:sym typeface="Roboto"/>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nytimes.com/es/2017/06/08/espanol/fosiles-jebel-irhoud-homo-sapiens.html" TargetMode="External"/><Relationship Id="rId4" Type="http://schemas.openxmlformats.org/officeDocument/2006/relationships/hyperlink" Target="https://www.sciencedirect.com/science/article/pii/S2095254621001010" TargetMode="External"/><Relationship Id="rId5" Type="http://schemas.openxmlformats.org/officeDocument/2006/relationships/hyperlink" Target="https://www.nature.com/articles/s41591-022-02012-w" TargetMode="External"/><Relationship Id="rId6" Type="http://schemas.openxmlformats.org/officeDocument/2006/relationships/hyperlink" Target="https://bjsm.bmj.com/content/early/2023/02/14/bjsports-2022-106282"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 name="Google Shape;30;p8" descr="Google Shape;30;p8"/>
          <p:cNvPicPr>
            <a:picLocks noChangeAspect="1"/>
          </p:cNvPicPr>
          <p:nvPr/>
        </p:nvPicPr>
        <p:blipFill>
          <a:blip r:embed="rId2">
            <a:extLst/>
          </a:blip>
          <a:srcRect l="17071" t="0" r="17065" b="0"/>
          <a:stretch>
            <a:fillRect/>
          </a:stretch>
        </p:blipFill>
        <p:spPr>
          <a:xfrm>
            <a:off x="0" y="0"/>
            <a:ext cx="2254552" cy="5143502"/>
          </a:xfrm>
          <a:prstGeom prst="rect">
            <a:avLst/>
          </a:prstGeom>
          <a:ln w="12700">
            <a:miter lim="400000"/>
          </a:ln>
        </p:spPr>
      </p:pic>
      <p:pic>
        <p:nvPicPr>
          <p:cNvPr id="71" name="Google Shape;31;p8" descr="Google Shape;31;p8"/>
          <p:cNvPicPr>
            <a:picLocks noChangeAspect="1"/>
          </p:cNvPicPr>
          <p:nvPr/>
        </p:nvPicPr>
        <p:blipFill>
          <a:blip r:embed="rId3">
            <a:extLst/>
          </a:blip>
          <a:srcRect l="2847" t="0" r="2856" b="0"/>
          <a:stretch>
            <a:fillRect/>
          </a:stretch>
        </p:blipFill>
        <p:spPr>
          <a:xfrm>
            <a:off x="2739099" y="4133925"/>
            <a:ext cx="667901" cy="667901"/>
          </a:xfrm>
          <a:prstGeom prst="rect">
            <a:avLst/>
          </a:prstGeom>
          <a:ln w="12700">
            <a:miter lim="400000"/>
          </a:ln>
        </p:spPr>
      </p:pic>
      <p:sp>
        <p:nvSpPr>
          <p:cNvPr id="72" name="Google Shape;32;p8"/>
          <p:cNvSpPr txBox="1"/>
          <p:nvPr>
            <p:ph type="title" idx="4294967295"/>
          </p:nvPr>
        </p:nvSpPr>
        <p:spPr>
          <a:xfrm>
            <a:off x="2666350" y="575599"/>
            <a:ext cx="5684400" cy="991200"/>
          </a:xfrm>
          <a:prstGeom prst="rect">
            <a:avLst/>
          </a:prstGeom>
        </p:spPr>
        <p:txBody>
          <a:bodyPr anchor="t"/>
          <a:lstStyle>
            <a:lvl1pPr defTabSz="804672">
              <a:defRPr sz="2640"/>
            </a:lvl1pPr>
          </a:lstStyle>
          <a:p>
            <a:pPr/>
            <a:r>
              <a:t>Pues parece que si se podía hacer equipo trabajando en remoto.</a:t>
            </a:r>
          </a:p>
        </p:txBody>
      </p:sp>
      <p:sp>
        <p:nvSpPr>
          <p:cNvPr id="73" name="Google Shape;33;p8"/>
          <p:cNvSpPr txBox="1"/>
          <p:nvPr/>
        </p:nvSpPr>
        <p:spPr>
          <a:xfrm>
            <a:off x="3451654" y="4105774"/>
            <a:ext cx="4842901" cy="678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800">
                <a:latin typeface="Roboto"/>
                <a:ea typeface="Roboto"/>
                <a:cs typeface="Roboto"/>
                <a:sym typeface="Roboto"/>
              </a:defRPr>
            </a:pPr>
            <a:r>
              <a:t>Alfonso Miranda Castro</a:t>
            </a:r>
          </a:p>
          <a:p>
            <a:pPr>
              <a:defRPr>
                <a:solidFill>
                  <a:srgbClr val="666666"/>
                </a:solidFill>
                <a:latin typeface="Roboto"/>
                <a:ea typeface="Roboto"/>
                <a:cs typeface="Roboto"/>
                <a:sym typeface="Roboto"/>
              </a:defRPr>
            </a:pPr>
            <a:r>
              <a:t>iOS Developer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Google Shape;82;p16"/>
          <p:cNvSpPr txBox="1"/>
          <p:nvPr>
            <p:ph type="title"/>
          </p:nvPr>
        </p:nvSpPr>
        <p:spPr>
          <a:prstGeom prst="rect">
            <a:avLst/>
          </a:prstGeom>
        </p:spPr>
        <p:txBody>
          <a:bodyPr/>
          <a:lstStyle>
            <a:lvl1pPr defTabSz="777240">
              <a:defRPr sz="2380"/>
            </a:lvl1pPr>
          </a:lstStyle>
          <a:p>
            <a:pPr/>
            <a:r>
              <a:t>¿Cómo estamos ahora?</a:t>
            </a:r>
          </a:p>
        </p:txBody>
      </p:sp>
      <p:sp>
        <p:nvSpPr>
          <p:cNvPr id="116" name="Google Shape;83;p16"/>
          <p:cNvSpPr txBox="1"/>
          <p:nvPr>
            <p:ph type="body" idx="1"/>
          </p:nvPr>
        </p:nvSpPr>
        <p:spPr>
          <a:xfrm>
            <a:off x="457200" y="819150"/>
            <a:ext cx="8229600" cy="3615600"/>
          </a:xfrm>
          <a:prstGeom prst="rect">
            <a:avLst/>
          </a:prstGeom>
        </p:spPr>
        <p:txBody>
          <a:bodyPr/>
          <a:lstStyle/>
          <a:p>
            <a:pPr marL="0" indent="0">
              <a:buSzTx/>
              <a:buNone/>
              <a:defRPr b="1"/>
            </a:pPr>
            <a:r>
              <a:t>Opiniones</a:t>
            </a:r>
          </a:p>
          <a:p>
            <a:pPr marL="0" indent="0">
              <a:buSzTx/>
              <a:buNone/>
              <a:defRPr b="1"/>
            </a:pPr>
          </a:p>
          <a:p>
            <a:pPr marL="0" indent="0">
              <a:buSzTx/>
              <a:buNone/>
              <a:defRPr b="1"/>
            </a:pPr>
            <a:r>
              <a:t>“</a:t>
            </a:r>
            <a:r>
              <a:rPr b="0" sz="1500">
                <a:solidFill>
                  <a:srgbClr val="363636"/>
                </a:solidFill>
                <a:latin typeface="Georgia"/>
                <a:ea typeface="Georgia"/>
                <a:cs typeface="Georgia"/>
                <a:sym typeface="Georgia"/>
              </a:rPr>
              <a:t>We’re committed to distributed work, and we’re confident people can make a meaningful impact both from the office and at home.</a:t>
            </a:r>
            <a:r>
              <a:t>”</a:t>
            </a:r>
          </a:p>
          <a:p>
            <a:pPr marL="0" indent="0">
              <a:buSzTx/>
              <a:buNone/>
              <a:defRPr b="1"/>
            </a:pPr>
            <a:r>
              <a:t>but also ...</a:t>
            </a:r>
          </a:p>
          <a:p>
            <a:pPr marL="0" indent="0">
              <a:buSzTx/>
              <a:buNone/>
              <a:defRPr b="1"/>
            </a:pPr>
            <a:r>
              <a:t>“</a:t>
            </a:r>
            <a:r>
              <a:rPr b="0" sz="1500">
                <a:solidFill>
                  <a:srgbClr val="363636"/>
                </a:solidFill>
                <a:latin typeface="Georgia"/>
                <a:ea typeface="Georgia"/>
                <a:cs typeface="Georgia"/>
                <a:sym typeface="Georgia"/>
              </a:rPr>
              <a:t>This requires further study, but our hypothesis is that it is still easier to build trust in person and that those relationships help us work more effectively</a:t>
            </a:r>
            <a:r>
              <a:t>”</a:t>
            </a:r>
          </a:p>
          <a:p>
            <a:pPr marL="0" indent="0">
              <a:buSzTx/>
              <a:buNone/>
            </a:pPr>
            <a:endParaRPr b="1"/>
          </a:p>
          <a:p>
            <a:pPr marL="0" indent="0">
              <a:buSzTx/>
              <a:buNone/>
            </a:pPr>
            <a:r>
              <a:t>Mark Zuckerberg, Meta.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Google Shape;82;p16"/>
          <p:cNvSpPr txBox="1"/>
          <p:nvPr>
            <p:ph type="title"/>
          </p:nvPr>
        </p:nvSpPr>
        <p:spPr>
          <a:prstGeom prst="rect">
            <a:avLst/>
          </a:prstGeom>
        </p:spPr>
        <p:txBody>
          <a:bodyPr/>
          <a:lstStyle>
            <a:lvl1pPr defTabSz="777240">
              <a:defRPr sz="2380"/>
            </a:lvl1pPr>
          </a:lstStyle>
          <a:p>
            <a:pPr/>
            <a:r>
              <a:t>¿Cómo estamos ahora?</a:t>
            </a:r>
          </a:p>
        </p:txBody>
      </p:sp>
      <p:sp>
        <p:nvSpPr>
          <p:cNvPr id="121" name="Google Shape;83;p16"/>
          <p:cNvSpPr txBox="1"/>
          <p:nvPr>
            <p:ph type="body" idx="1"/>
          </p:nvPr>
        </p:nvSpPr>
        <p:spPr>
          <a:xfrm>
            <a:off x="457200" y="819150"/>
            <a:ext cx="8229600" cy="3615600"/>
          </a:xfrm>
          <a:prstGeom prst="rect">
            <a:avLst/>
          </a:prstGeom>
        </p:spPr>
        <p:txBody>
          <a:bodyPr/>
          <a:lstStyle/>
          <a:p>
            <a:pPr marL="0" indent="0" defTabSz="749808">
              <a:spcBef>
                <a:spcPts val="400"/>
              </a:spcBef>
              <a:buSzTx/>
              <a:buNone/>
              <a:defRPr b="1" sz="1476"/>
            </a:pPr>
            <a:r>
              <a:t>Opiniones</a:t>
            </a:r>
          </a:p>
          <a:p>
            <a:pPr marL="0" indent="0" defTabSz="749808">
              <a:spcBef>
                <a:spcPts val="400"/>
              </a:spcBef>
              <a:buSzTx/>
              <a:buNone/>
              <a:defRPr b="1" sz="1476"/>
            </a:pPr>
            <a:r>
              <a:t>Buffer Team Discovery (estudio hecho con 1900 trabajadores en remoto).</a:t>
            </a:r>
          </a:p>
          <a:p>
            <a:pPr marL="0" indent="0" defTabSz="749808">
              <a:spcBef>
                <a:spcPts val="400"/>
              </a:spcBef>
              <a:buSzTx/>
              <a:buNone/>
              <a:defRPr b="1" sz="1476"/>
            </a:pPr>
            <a:r>
              <a:t>Pros:</a:t>
            </a:r>
          </a:p>
          <a:p>
            <a:pPr marL="0" indent="0" defTabSz="749808">
              <a:spcBef>
                <a:spcPts val="400"/>
              </a:spcBef>
              <a:buSzTx/>
              <a:buNone/>
              <a:defRPr b="1" sz="1476"/>
            </a:pPr>
            <a:r>
              <a:t>	43% valora la flexibilidad de horarios</a:t>
            </a:r>
          </a:p>
          <a:p>
            <a:pPr marL="0" indent="0" defTabSz="749808">
              <a:spcBef>
                <a:spcPts val="400"/>
              </a:spcBef>
              <a:buSzTx/>
              <a:buNone/>
              <a:defRPr b="1" sz="1476"/>
            </a:pPr>
            <a:r>
              <a:t>	15% dice que el tiempo en familia es un gran valor</a:t>
            </a:r>
          </a:p>
          <a:p>
            <a:pPr marL="0" indent="0" defTabSz="749808">
              <a:spcBef>
                <a:spcPts val="400"/>
              </a:spcBef>
              <a:buSzTx/>
              <a:buNone/>
              <a:defRPr b="1" sz="1476"/>
            </a:pPr>
            <a:r>
              <a:t>	12% disfruta de poder viajar más</a:t>
            </a:r>
          </a:p>
          <a:p>
            <a:pPr marL="0" indent="0" defTabSz="749808">
              <a:spcBef>
                <a:spcPts val="400"/>
              </a:spcBef>
              <a:buSzTx/>
              <a:buNone/>
              <a:defRPr b="1" sz="1476"/>
            </a:pPr>
            <a:r>
              <a:t>	9% aprecia tener un mejor entorno de trabajo</a:t>
            </a:r>
          </a:p>
          <a:p>
            <a:pPr marL="0" indent="0" defTabSz="749808">
              <a:spcBef>
                <a:spcPts val="400"/>
              </a:spcBef>
              <a:buSzTx/>
              <a:buNone/>
              <a:defRPr b="1" sz="1476"/>
            </a:pPr>
            <a:r>
              <a:t>	9% es más productivo trabajando en casa</a:t>
            </a:r>
          </a:p>
          <a:p>
            <a:pPr marL="0" indent="0" defTabSz="749808">
              <a:spcBef>
                <a:spcPts val="400"/>
              </a:spcBef>
              <a:buSzTx/>
              <a:buNone/>
              <a:defRPr b="1" sz="1476"/>
            </a:pPr>
            <a:r>
              <a:t>	4% ama no tener que lidiar con las políticas de oficina.</a:t>
            </a:r>
          </a:p>
          <a:p>
            <a:pPr marL="0" indent="0" defTabSz="749808">
              <a:spcBef>
                <a:spcPts val="400"/>
              </a:spcBef>
              <a:buSzTx/>
              <a:buNone/>
              <a:defRPr b="1" sz="1476"/>
            </a:pPr>
            <a:r>
              <a:t>	Y el 3% admite que más fácil hacer ejercicio para mejorar su salud..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Google Shape;82;p16"/>
          <p:cNvSpPr txBox="1"/>
          <p:nvPr>
            <p:ph type="title"/>
          </p:nvPr>
        </p:nvSpPr>
        <p:spPr>
          <a:prstGeom prst="rect">
            <a:avLst/>
          </a:prstGeom>
        </p:spPr>
        <p:txBody>
          <a:bodyPr/>
          <a:lstStyle>
            <a:lvl1pPr defTabSz="777240">
              <a:defRPr sz="2380"/>
            </a:lvl1pPr>
          </a:lstStyle>
          <a:p>
            <a:pPr/>
            <a:r>
              <a:t>¿Cómo estamos ahora?</a:t>
            </a:r>
          </a:p>
        </p:txBody>
      </p:sp>
      <p:sp>
        <p:nvSpPr>
          <p:cNvPr id="126" name="Google Shape;83;p16"/>
          <p:cNvSpPr txBox="1"/>
          <p:nvPr>
            <p:ph type="body" idx="1"/>
          </p:nvPr>
        </p:nvSpPr>
        <p:spPr>
          <a:xfrm>
            <a:off x="457200" y="819150"/>
            <a:ext cx="8229600" cy="3615600"/>
          </a:xfrm>
          <a:prstGeom prst="rect">
            <a:avLst/>
          </a:prstGeom>
        </p:spPr>
        <p:txBody>
          <a:bodyPr/>
          <a:lstStyle/>
          <a:p>
            <a:pPr marL="0" indent="0" defTabSz="749808">
              <a:spcBef>
                <a:spcPts val="400"/>
              </a:spcBef>
              <a:buSzTx/>
              <a:buNone/>
              <a:defRPr b="1" sz="1476"/>
            </a:pPr>
            <a:r>
              <a:t>Opiniones</a:t>
            </a:r>
          </a:p>
          <a:p>
            <a:pPr marL="0" indent="0" defTabSz="749808">
              <a:spcBef>
                <a:spcPts val="400"/>
              </a:spcBef>
              <a:buSzTx/>
              <a:buNone/>
              <a:defRPr b="1" sz="1476"/>
            </a:pPr>
            <a:r>
              <a:t>Buffer Team Discovery (estudio hecho con 1900 trabajadores en remoto).</a:t>
            </a:r>
          </a:p>
          <a:p>
            <a:pPr marL="0" indent="0" defTabSz="749808">
              <a:spcBef>
                <a:spcPts val="400"/>
              </a:spcBef>
              <a:buSzTx/>
              <a:buNone/>
              <a:defRPr b="1" sz="1476"/>
            </a:pPr>
            <a:r>
              <a:t>Contras:</a:t>
            </a:r>
          </a:p>
          <a:p>
            <a:pPr marL="0" indent="0" defTabSz="749808">
              <a:spcBef>
                <a:spcPts val="400"/>
              </a:spcBef>
              <a:buSzTx/>
              <a:buNone/>
              <a:defRPr b="1" sz="1476"/>
            </a:pPr>
            <a:r>
              <a:t>	21% de los trabajadores se sienten solos.</a:t>
            </a:r>
          </a:p>
          <a:p>
            <a:pPr marL="0" indent="0" defTabSz="749808">
              <a:spcBef>
                <a:spcPts val="400"/>
              </a:spcBef>
              <a:buSzTx/>
              <a:buNone/>
              <a:defRPr b="1" sz="1476"/>
            </a:pPr>
            <a:r>
              <a:t>	21% dice que la comunicación puede tener algunos retos.</a:t>
            </a:r>
          </a:p>
          <a:p>
            <a:pPr marL="0" indent="0" defTabSz="749808">
              <a:spcBef>
                <a:spcPts val="400"/>
              </a:spcBef>
              <a:buSzTx/>
              <a:buNone/>
              <a:defRPr b="1" sz="1476"/>
            </a:pPr>
            <a:r>
              <a:t>	16% intenta combatir con las distracciones.</a:t>
            </a:r>
          </a:p>
          <a:p>
            <a:pPr marL="0" indent="0" defTabSz="749808">
              <a:spcBef>
                <a:spcPts val="400"/>
              </a:spcBef>
              <a:buSzTx/>
              <a:buNone/>
              <a:defRPr b="1" sz="1476"/>
            </a:pPr>
            <a:r>
              <a:t>	14% admite que es complicado estar tan motivado como debería.</a:t>
            </a:r>
          </a:p>
          <a:p>
            <a:pPr marL="0" indent="0" defTabSz="749808">
              <a:spcBef>
                <a:spcPts val="400"/>
              </a:spcBef>
              <a:buSzTx/>
              <a:buNone/>
              <a:defRPr b="1" sz="1476"/>
            </a:pPr>
            <a:r>
              <a:t>	13% tiene problemas con las diferencias horarias.</a:t>
            </a:r>
          </a:p>
          <a:p>
            <a:pPr marL="0" indent="0" defTabSz="749808">
              <a:spcBef>
                <a:spcPts val="400"/>
              </a:spcBef>
              <a:buSzTx/>
              <a:buNone/>
              <a:defRPr b="1" sz="1476"/>
            </a:pPr>
            <a:r>
              <a:t>	8% les cuesta encontrar una buena señal WiFi.</a:t>
            </a:r>
          </a:p>
          <a:p>
            <a:pPr marL="0" indent="0" defTabSz="749808">
              <a:spcBef>
                <a:spcPts val="400"/>
              </a:spcBef>
              <a:buSzTx/>
              <a:buNone/>
              <a:defRPr b="1" sz="1476"/>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Google Shape;88;p17"/>
          <p:cNvSpPr txBox="1"/>
          <p:nvPr>
            <p:ph type="title"/>
          </p:nvPr>
        </p:nvSpPr>
        <p:spPr>
          <a:prstGeom prst="rect">
            <a:avLst/>
          </a:prstGeom>
        </p:spPr>
        <p:txBody>
          <a:bodyPr/>
          <a:lstStyle>
            <a:lvl1pPr defTabSz="777240">
              <a:defRPr sz="2380"/>
            </a:lvl1pPr>
          </a:lstStyle>
          <a:p>
            <a:pPr/>
            <a:r>
              <a:t>¿Cómo estamos ahora?</a:t>
            </a:r>
          </a:p>
        </p:txBody>
      </p:sp>
      <p:sp>
        <p:nvSpPr>
          <p:cNvPr id="131" name="Google Shape;89;p17"/>
          <p:cNvSpPr txBox="1"/>
          <p:nvPr>
            <p:ph type="body" idx="1"/>
          </p:nvPr>
        </p:nvSpPr>
        <p:spPr>
          <a:xfrm>
            <a:off x="457200" y="819150"/>
            <a:ext cx="8229600" cy="3615600"/>
          </a:xfrm>
          <a:prstGeom prst="rect">
            <a:avLst/>
          </a:prstGeom>
        </p:spPr>
        <p:txBody>
          <a:bodyPr/>
          <a:lstStyle/>
          <a:p>
            <a:pPr marL="0" indent="0">
              <a:buSzTx/>
              <a:buNone/>
              <a:defRPr b="1"/>
            </a:pPr>
            <a:r>
              <a:t>Opiniones</a:t>
            </a:r>
          </a:p>
          <a:p>
            <a:pPr marL="0" indent="0">
              <a:spcBef>
                <a:spcPts val="1200"/>
              </a:spcBef>
              <a:buSzTx/>
              <a:buNone/>
            </a:pPr>
            <a:endParaRPr b="1"/>
          </a:p>
          <a:p>
            <a:pPr marL="0" indent="0">
              <a:buSzTx/>
              <a:buNone/>
              <a:defRPr b="1"/>
            </a:pPr>
            <a:r>
              <a:t> </a:t>
            </a:r>
          </a:p>
        </p:txBody>
      </p:sp>
      <p:pic>
        <p:nvPicPr>
          <p:cNvPr id="132" name="Download.mp4" descr="Download.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523001" y="1018791"/>
            <a:ext cx="2097998" cy="372977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8662" fill="hold"/>
                                        <p:tgtEl>
                                          <p:spTgt spid="13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2"/>
                </p:tgtEl>
              </p:cMediaNode>
            </p:video>
            <p:seq concurrent="1" prevAc="none" nextAc="seek">
              <p:cTn id="8" evtFilter="cancelBubble" nodeType="interactiveSeq" restart="whenNotActive" fill="hold">
                <p:stCondLst>
                  <p:cond delay="0" evt="onClick">
                    <p:tgtEl>
                      <p:spTgt spid="13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32"/>
                                        </p:tgtEl>
                                      </p:cBhvr>
                                    </p:cmd>
                                  </p:childTnLst>
                                </p:cTn>
                              </p:par>
                            </p:childTnLst>
                          </p:cTn>
                        </p:par>
                      </p:childTnLst>
                    </p:cTn>
                  </p:par>
                </p:childTnLst>
              </p:cTn>
              <p:nextCondLst>
                <p:cond delay="0" evt="onClick">
                  <p:tgtEl>
                    <p:spTgt spid="13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Google Shape;94;p18"/>
          <p:cNvSpPr txBox="1"/>
          <p:nvPr>
            <p:ph type="title"/>
          </p:nvPr>
        </p:nvSpPr>
        <p:spPr>
          <a:prstGeom prst="rect">
            <a:avLst/>
          </a:prstGeom>
        </p:spPr>
        <p:txBody>
          <a:bodyPr/>
          <a:lstStyle>
            <a:lvl1pPr defTabSz="777240">
              <a:defRPr sz="2380"/>
            </a:lvl1pPr>
          </a:lstStyle>
          <a:p>
            <a:pPr/>
            <a:r>
              <a:t>¿Cómo estamos ahora?</a:t>
            </a:r>
          </a:p>
        </p:txBody>
      </p:sp>
      <p:sp>
        <p:nvSpPr>
          <p:cNvPr id="137" name="Google Shape;95;p18"/>
          <p:cNvSpPr txBox="1"/>
          <p:nvPr>
            <p:ph type="body" idx="1"/>
          </p:nvPr>
        </p:nvSpPr>
        <p:spPr>
          <a:xfrm>
            <a:off x="457200" y="819150"/>
            <a:ext cx="8229600" cy="3615600"/>
          </a:xfrm>
          <a:prstGeom prst="rect">
            <a:avLst/>
          </a:prstGeom>
        </p:spPr>
        <p:txBody>
          <a:bodyPr/>
          <a:lstStyle/>
          <a:p>
            <a:pPr marL="0" indent="0">
              <a:buSzTx/>
              <a:buNone/>
              <a:defRPr b="1"/>
            </a:pPr>
            <a:r>
              <a:t>Opiniones</a:t>
            </a:r>
          </a:p>
          <a:p>
            <a:pPr marL="0" indent="0">
              <a:buSzTx/>
              <a:buNone/>
              <a:defRPr sz="1100" u="sng">
                <a:solidFill>
                  <a:srgbClr val="1155CC"/>
                </a:solidFill>
                <a:latin typeface="+mn-lt"/>
                <a:ea typeface="+mn-ea"/>
                <a:cs typeface="+mn-cs"/>
                <a:sym typeface="Arial"/>
              </a:defRPr>
            </a:pPr>
            <a:endParaRPr b="1">
              <a:latin typeface="Roboto"/>
              <a:ea typeface="Roboto"/>
              <a:cs typeface="Roboto"/>
              <a:sym typeface="Roboto"/>
            </a:endParaRPr>
          </a:p>
          <a:p>
            <a:pPr marL="0" indent="0">
              <a:buSzTx/>
              <a:buNone/>
              <a:defRPr b="1"/>
            </a:pPr>
            <a:r>
              <a:t> </a:t>
            </a:r>
          </a:p>
        </p:txBody>
      </p:sp>
      <p:pic>
        <p:nvPicPr>
          <p:cNvPr id="138" name="Download-2.mp4" descr="Download-2.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434221" y="917196"/>
            <a:ext cx="2275558" cy="404543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6226" fill="hold"/>
                                        <p:tgtEl>
                                          <p:spTgt spid="13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8"/>
                </p:tgtEl>
              </p:cMediaNode>
            </p:video>
            <p:seq concurrent="1" prevAc="none" nextAc="seek">
              <p:cTn id="8" evtFilter="cancelBubble" nodeType="interactiveSeq" restart="whenNotActive" fill="hold">
                <p:stCondLst>
                  <p:cond delay="0" evt="onClick">
                    <p:tgtEl>
                      <p:spTgt spid="13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38"/>
                                        </p:tgtEl>
                                      </p:cBhvr>
                                    </p:cmd>
                                  </p:childTnLst>
                                </p:cTn>
                              </p:par>
                            </p:childTnLst>
                          </p:cTn>
                        </p:par>
                      </p:childTnLst>
                    </p:cTn>
                  </p:par>
                </p:childTnLst>
              </p:cTn>
              <p:nextCondLst>
                <p:cond delay="0" evt="onClick">
                  <p:tgtEl>
                    <p:spTgt spid="13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Google Shape;100;p19"/>
          <p:cNvSpPr txBox="1"/>
          <p:nvPr>
            <p:ph type="title"/>
          </p:nvPr>
        </p:nvSpPr>
        <p:spPr>
          <a:prstGeom prst="rect">
            <a:avLst/>
          </a:prstGeom>
        </p:spPr>
        <p:txBody>
          <a:bodyPr/>
          <a:lstStyle/>
          <a:p>
            <a:pPr defTabSz="777240">
              <a:defRPr sz="2380"/>
            </a:pPr>
          </a:p>
        </p:txBody>
      </p:sp>
      <p:sp>
        <p:nvSpPr>
          <p:cNvPr id="143" name="Google Shape;101;p19"/>
          <p:cNvSpPr txBox="1"/>
          <p:nvPr>
            <p:ph type="body" idx="1"/>
          </p:nvPr>
        </p:nvSpPr>
        <p:spPr>
          <a:xfrm>
            <a:off x="457200" y="819150"/>
            <a:ext cx="8229600" cy="3615600"/>
          </a:xfrm>
          <a:prstGeom prst="rect">
            <a:avLst/>
          </a:prstGeom>
        </p:spPr>
        <p:txBody>
          <a:bodyPr/>
          <a:lstStyle>
            <a:lvl1pPr marL="0" indent="0">
              <a:buSzTx/>
              <a:buNone/>
              <a:defRPr b="1" sz="7700"/>
            </a:lvl1pPr>
          </a:lstStyle>
          <a:p>
            <a:pPr/>
            <a:r>
              <a:t>¿Qué es trabajar en remoto?</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Google Shape;106;p20"/>
          <p:cNvSpPr txBox="1"/>
          <p:nvPr>
            <p:ph type="title"/>
          </p:nvPr>
        </p:nvSpPr>
        <p:spPr>
          <a:prstGeom prst="rect">
            <a:avLst/>
          </a:prstGeom>
        </p:spPr>
        <p:txBody>
          <a:bodyPr/>
          <a:lstStyle>
            <a:lvl1pPr defTabSz="777240">
              <a:defRPr sz="2380"/>
            </a:lvl1pPr>
          </a:lstStyle>
          <a:p>
            <a:pPr/>
            <a:r>
              <a:t>¿Qué es trabajar en remoto?</a:t>
            </a:r>
          </a:p>
        </p:txBody>
      </p:sp>
      <p:sp>
        <p:nvSpPr>
          <p:cNvPr id="148" name="Google Shape;107;p20"/>
          <p:cNvSpPr txBox="1"/>
          <p:nvPr>
            <p:ph type="body" idx="1"/>
          </p:nvPr>
        </p:nvSpPr>
        <p:spPr>
          <a:xfrm>
            <a:off x="457200" y="819150"/>
            <a:ext cx="8229600" cy="3615600"/>
          </a:xfrm>
          <a:prstGeom prst="rect">
            <a:avLst/>
          </a:prstGeom>
        </p:spPr>
        <p:txBody>
          <a:bodyPr/>
          <a:lstStyle>
            <a:lvl1pPr marL="0" indent="0">
              <a:buSzTx/>
              <a:buNone/>
              <a:defRPr b="1"/>
            </a:lvl1pPr>
          </a:lstStyle>
          <a:p>
            <a:pPr/>
            <a:r>
              <a:t>En casa</a:t>
            </a:r>
          </a:p>
        </p:txBody>
      </p:sp>
      <p:pic>
        <p:nvPicPr>
          <p:cNvPr id="149" name="Google Shape;108;p20" descr="Google Shape;108;p20"/>
          <p:cNvPicPr>
            <a:picLocks noChangeAspect="1"/>
          </p:cNvPicPr>
          <p:nvPr/>
        </p:nvPicPr>
        <p:blipFill>
          <a:blip r:embed="rId2">
            <a:extLst/>
          </a:blip>
          <a:stretch>
            <a:fillRect/>
          </a:stretch>
        </p:blipFill>
        <p:spPr>
          <a:xfrm>
            <a:off x="588000" y="1334925"/>
            <a:ext cx="5083601" cy="339245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Google Shape;113;p21"/>
          <p:cNvSpPr txBox="1"/>
          <p:nvPr>
            <p:ph type="title"/>
          </p:nvPr>
        </p:nvSpPr>
        <p:spPr>
          <a:prstGeom prst="rect">
            <a:avLst/>
          </a:prstGeom>
        </p:spPr>
        <p:txBody>
          <a:bodyPr/>
          <a:lstStyle>
            <a:lvl1pPr defTabSz="777240">
              <a:defRPr sz="2380"/>
            </a:lvl1pPr>
          </a:lstStyle>
          <a:p>
            <a:pPr/>
            <a:r>
              <a:t>¿Qué es trabajar en remoto?</a:t>
            </a:r>
          </a:p>
        </p:txBody>
      </p:sp>
      <p:sp>
        <p:nvSpPr>
          <p:cNvPr id="152" name="Google Shape;114;p21"/>
          <p:cNvSpPr txBox="1"/>
          <p:nvPr>
            <p:ph type="body" idx="1"/>
          </p:nvPr>
        </p:nvSpPr>
        <p:spPr>
          <a:xfrm>
            <a:off x="457200" y="819150"/>
            <a:ext cx="8229600" cy="3615600"/>
          </a:xfrm>
          <a:prstGeom prst="rect">
            <a:avLst/>
          </a:prstGeom>
        </p:spPr>
        <p:txBody>
          <a:bodyPr/>
          <a:lstStyle>
            <a:lvl1pPr marL="0" indent="0">
              <a:buSzTx/>
              <a:buNone/>
              <a:defRPr b="1"/>
            </a:lvl1pPr>
          </a:lstStyle>
          <a:p>
            <a:pPr/>
            <a:r>
              <a:t> En la oficina</a:t>
            </a:r>
          </a:p>
        </p:txBody>
      </p:sp>
      <p:pic>
        <p:nvPicPr>
          <p:cNvPr id="153" name="Google Shape;115;p21" descr="Google Shape;115;p21"/>
          <p:cNvPicPr>
            <a:picLocks noChangeAspect="1"/>
          </p:cNvPicPr>
          <p:nvPr/>
        </p:nvPicPr>
        <p:blipFill>
          <a:blip r:embed="rId2">
            <a:extLst/>
          </a:blip>
          <a:stretch>
            <a:fillRect/>
          </a:stretch>
        </p:blipFill>
        <p:spPr>
          <a:xfrm>
            <a:off x="607675" y="1291299"/>
            <a:ext cx="6706076" cy="335305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Google Shape;120;p22"/>
          <p:cNvSpPr txBox="1"/>
          <p:nvPr>
            <p:ph type="title"/>
          </p:nvPr>
        </p:nvSpPr>
        <p:spPr>
          <a:prstGeom prst="rect">
            <a:avLst/>
          </a:prstGeom>
        </p:spPr>
        <p:txBody>
          <a:bodyPr/>
          <a:lstStyle>
            <a:lvl1pPr defTabSz="777240">
              <a:defRPr sz="2380"/>
            </a:lvl1pPr>
          </a:lstStyle>
          <a:p>
            <a:pPr/>
            <a:r>
              <a:t>¿Qué es trabajar en remoto?</a:t>
            </a:r>
          </a:p>
        </p:txBody>
      </p:sp>
      <p:sp>
        <p:nvSpPr>
          <p:cNvPr id="156" name="Google Shape;121;p22"/>
          <p:cNvSpPr txBox="1"/>
          <p:nvPr>
            <p:ph type="body" idx="1"/>
          </p:nvPr>
        </p:nvSpPr>
        <p:spPr>
          <a:xfrm>
            <a:off x="457200" y="819150"/>
            <a:ext cx="8229600" cy="3615600"/>
          </a:xfrm>
          <a:prstGeom prst="rect">
            <a:avLst/>
          </a:prstGeom>
        </p:spPr>
        <p:txBody>
          <a:bodyPr/>
          <a:lstStyle>
            <a:lvl1pPr marL="0" indent="0">
              <a:buSzTx/>
              <a:buNone/>
              <a:defRPr b="1"/>
            </a:lvl1pPr>
          </a:lstStyle>
          <a:p>
            <a:pPr/>
            <a:r>
              <a:t>Coworking</a:t>
            </a:r>
          </a:p>
        </p:txBody>
      </p:sp>
      <p:pic>
        <p:nvPicPr>
          <p:cNvPr id="157" name="Google Shape;122;p22" descr="Google Shape;122;p22"/>
          <p:cNvPicPr>
            <a:picLocks noChangeAspect="1"/>
          </p:cNvPicPr>
          <p:nvPr/>
        </p:nvPicPr>
        <p:blipFill>
          <a:blip r:embed="rId2">
            <a:extLst/>
          </a:blip>
          <a:stretch>
            <a:fillRect/>
          </a:stretch>
        </p:blipFill>
        <p:spPr>
          <a:xfrm>
            <a:off x="535324" y="1366350"/>
            <a:ext cx="5288203" cy="352460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oogle Shape;127;p23"/>
          <p:cNvSpPr txBox="1"/>
          <p:nvPr>
            <p:ph type="title"/>
          </p:nvPr>
        </p:nvSpPr>
        <p:spPr>
          <a:prstGeom prst="rect">
            <a:avLst/>
          </a:prstGeom>
        </p:spPr>
        <p:txBody>
          <a:bodyPr/>
          <a:lstStyle>
            <a:lvl1pPr defTabSz="777240">
              <a:defRPr sz="2380"/>
            </a:lvl1pPr>
          </a:lstStyle>
          <a:p>
            <a:pPr/>
            <a:r>
              <a:t>¿Qué es trabajar en remoto?</a:t>
            </a:r>
          </a:p>
        </p:txBody>
      </p:sp>
      <p:sp>
        <p:nvSpPr>
          <p:cNvPr id="160" name="Google Shape;128;p23"/>
          <p:cNvSpPr txBox="1"/>
          <p:nvPr>
            <p:ph type="body" idx="1"/>
          </p:nvPr>
        </p:nvSpPr>
        <p:spPr>
          <a:xfrm>
            <a:off x="457200" y="819150"/>
            <a:ext cx="8229600" cy="3615600"/>
          </a:xfrm>
          <a:prstGeom prst="rect">
            <a:avLst/>
          </a:prstGeom>
        </p:spPr>
        <p:txBody>
          <a:bodyPr/>
          <a:lstStyle>
            <a:lvl1pPr marL="0" indent="0">
              <a:buSzTx/>
              <a:buNone/>
              <a:defRPr b="1"/>
            </a:lvl1pPr>
          </a:lstStyle>
          <a:p>
            <a:pPr/>
            <a:r>
              <a:t>De viaje</a:t>
            </a:r>
          </a:p>
        </p:txBody>
      </p:sp>
      <p:pic>
        <p:nvPicPr>
          <p:cNvPr id="161" name="Google Shape;129;p23" descr="Google Shape;129;p23"/>
          <p:cNvPicPr>
            <a:picLocks noChangeAspect="1"/>
          </p:cNvPicPr>
          <p:nvPr/>
        </p:nvPicPr>
        <p:blipFill>
          <a:blip r:embed="rId2">
            <a:extLst/>
          </a:blip>
          <a:stretch>
            <a:fillRect/>
          </a:stretch>
        </p:blipFill>
        <p:spPr>
          <a:xfrm>
            <a:off x="551249" y="1431048"/>
            <a:ext cx="6029425" cy="31554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Google Shape;38;p9"/>
          <p:cNvSpPr txBox="1"/>
          <p:nvPr>
            <p:ph type="title"/>
          </p:nvPr>
        </p:nvSpPr>
        <p:spPr>
          <a:prstGeom prst="rect">
            <a:avLst/>
          </a:prstGeom>
        </p:spPr>
        <p:txBody>
          <a:bodyPr/>
          <a:lstStyle>
            <a:lvl1pPr defTabSz="777240">
              <a:defRPr sz="2380"/>
            </a:lvl1pPr>
          </a:lstStyle>
          <a:p>
            <a:pPr/>
            <a:r>
              <a:t>¿Quién soy?</a:t>
            </a:r>
          </a:p>
        </p:txBody>
      </p:sp>
      <p:sp>
        <p:nvSpPr>
          <p:cNvPr id="76" name="Google Shape;39;p9"/>
          <p:cNvSpPr txBox="1"/>
          <p:nvPr>
            <p:ph type="body" idx="1"/>
          </p:nvPr>
        </p:nvSpPr>
        <p:spPr>
          <a:xfrm>
            <a:off x="457200" y="819150"/>
            <a:ext cx="8229600" cy="3615600"/>
          </a:xfrm>
          <a:prstGeom prst="rect">
            <a:avLst/>
          </a:prstGeom>
        </p:spPr>
        <p:txBody>
          <a:bodyPr/>
          <a:lstStyle/>
          <a:p>
            <a:pPr/>
            <a:r>
              <a:t>Soy Alfonso Miranda</a:t>
            </a:r>
          </a:p>
          <a:p>
            <a:pPr>
              <a:spcBef>
                <a:spcPts val="0"/>
              </a:spcBef>
            </a:pPr>
            <a:r>
              <a:t>Desarrollador iOS desde hace demasiados años.</a:t>
            </a:r>
          </a:p>
          <a:p>
            <a:pPr>
              <a:spcBef>
                <a:spcPts val="0"/>
              </a:spcBef>
            </a:pPr>
            <a:r>
              <a:t>Trabajando en remoto desde 2017</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Google Shape;134;p24"/>
          <p:cNvSpPr txBox="1"/>
          <p:nvPr>
            <p:ph type="title"/>
          </p:nvPr>
        </p:nvSpPr>
        <p:spPr>
          <a:prstGeom prst="rect">
            <a:avLst/>
          </a:prstGeom>
        </p:spPr>
        <p:txBody>
          <a:bodyPr/>
          <a:lstStyle>
            <a:lvl1pPr defTabSz="777240">
              <a:defRPr sz="2380"/>
            </a:lvl1pPr>
          </a:lstStyle>
          <a:p>
            <a:pPr/>
            <a:r>
              <a:t>¿Qué es trabajar en remoto?</a:t>
            </a:r>
          </a:p>
        </p:txBody>
      </p:sp>
      <p:sp>
        <p:nvSpPr>
          <p:cNvPr id="164" name="Google Shape;135;p24"/>
          <p:cNvSpPr txBox="1"/>
          <p:nvPr>
            <p:ph type="body" idx="1"/>
          </p:nvPr>
        </p:nvSpPr>
        <p:spPr>
          <a:xfrm>
            <a:off x="457200" y="819150"/>
            <a:ext cx="8229600" cy="3615600"/>
          </a:xfrm>
          <a:prstGeom prst="rect">
            <a:avLst/>
          </a:prstGeom>
        </p:spPr>
        <p:txBody>
          <a:bodyPr/>
          <a:lstStyle>
            <a:lvl1pPr marL="0" indent="0">
              <a:buSzTx/>
              <a:buNone/>
              <a:defRPr b="1"/>
            </a:lvl1pPr>
          </a:lstStyle>
          <a:p>
            <a:pPr/>
            <a:r>
              <a:t>De vacaciones</a:t>
            </a:r>
          </a:p>
        </p:txBody>
      </p:sp>
      <p:pic>
        <p:nvPicPr>
          <p:cNvPr id="165" name="Google Shape;136;p24" descr="Google Shape;136;p24"/>
          <p:cNvPicPr>
            <a:picLocks noChangeAspect="1"/>
          </p:cNvPicPr>
          <p:nvPr/>
        </p:nvPicPr>
        <p:blipFill>
          <a:blip r:embed="rId2">
            <a:extLst/>
          </a:blip>
          <a:stretch>
            <a:fillRect/>
          </a:stretch>
        </p:blipFill>
        <p:spPr>
          <a:xfrm>
            <a:off x="556075" y="1367249"/>
            <a:ext cx="6273001" cy="312605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Google Shape;141;p25"/>
          <p:cNvSpPr txBox="1"/>
          <p:nvPr>
            <p:ph type="title"/>
          </p:nvPr>
        </p:nvSpPr>
        <p:spPr>
          <a:prstGeom prst="rect">
            <a:avLst/>
          </a:prstGeom>
        </p:spPr>
        <p:txBody>
          <a:bodyPr/>
          <a:lstStyle/>
          <a:p>
            <a:pPr defTabSz="777240">
              <a:defRPr sz="2380"/>
            </a:pPr>
          </a:p>
        </p:txBody>
      </p:sp>
      <p:sp>
        <p:nvSpPr>
          <p:cNvPr id="168" name="Google Shape;142;p25"/>
          <p:cNvSpPr txBox="1"/>
          <p:nvPr>
            <p:ph type="body" idx="1"/>
          </p:nvPr>
        </p:nvSpPr>
        <p:spPr>
          <a:xfrm>
            <a:off x="457200" y="819150"/>
            <a:ext cx="8229600" cy="3615600"/>
          </a:xfrm>
          <a:prstGeom prst="rect">
            <a:avLst/>
          </a:prstGeom>
        </p:spPr>
        <p:txBody>
          <a:bodyPr/>
          <a:lstStyle>
            <a:lvl1pPr marL="0" indent="0">
              <a:buSzTx/>
              <a:buNone/>
              <a:defRPr b="1" sz="9600"/>
            </a:lvl1pPr>
          </a:lstStyle>
          <a:p>
            <a:pPr/>
            <a:r>
              <a:t>MIS RAZONES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Google Shape;147;p26"/>
          <p:cNvSpPr txBox="1"/>
          <p:nvPr>
            <p:ph type="title"/>
          </p:nvPr>
        </p:nvSpPr>
        <p:spPr>
          <a:prstGeom prst="rect">
            <a:avLst/>
          </a:prstGeom>
        </p:spPr>
        <p:txBody>
          <a:bodyPr/>
          <a:lstStyle>
            <a:lvl1pPr defTabSz="777240">
              <a:defRPr sz="2380"/>
            </a:lvl1pPr>
          </a:lstStyle>
          <a:p>
            <a:pPr/>
            <a:r>
              <a:t>Mis razones</a:t>
            </a:r>
          </a:p>
        </p:txBody>
      </p:sp>
      <p:sp>
        <p:nvSpPr>
          <p:cNvPr id="173" name="Google Shape;148;p26"/>
          <p:cNvSpPr txBox="1"/>
          <p:nvPr/>
        </p:nvSpPr>
        <p:spPr>
          <a:xfrm>
            <a:off x="457199" y="1280500"/>
            <a:ext cx="3550788" cy="576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600">
                <a:solidFill>
                  <a:srgbClr val="434343"/>
                </a:solidFill>
                <a:latin typeface="Roboto"/>
                <a:ea typeface="Roboto"/>
                <a:cs typeface="Roboto"/>
                <a:sym typeface="Roboto"/>
              </a:defRPr>
            </a:lvl1pPr>
          </a:lstStyle>
          <a:p>
            <a:pPr/>
            <a:r>
              <a:t>DESPLAZAMIENTOS</a:t>
            </a:r>
          </a:p>
        </p:txBody>
      </p:sp>
      <p:pic>
        <p:nvPicPr>
          <p:cNvPr id="174" name="Google Shape;149;p26" descr="Google Shape;149;p26"/>
          <p:cNvPicPr>
            <a:picLocks noChangeAspect="1"/>
          </p:cNvPicPr>
          <p:nvPr/>
        </p:nvPicPr>
        <p:blipFill>
          <a:blip r:embed="rId2">
            <a:extLst/>
          </a:blip>
          <a:stretch>
            <a:fillRect/>
          </a:stretch>
        </p:blipFill>
        <p:spPr>
          <a:xfrm>
            <a:off x="4280649" y="394500"/>
            <a:ext cx="4005726" cy="4005726"/>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Google Shape;154;p27"/>
          <p:cNvSpPr txBox="1"/>
          <p:nvPr>
            <p:ph type="title"/>
          </p:nvPr>
        </p:nvSpPr>
        <p:spPr>
          <a:prstGeom prst="rect">
            <a:avLst/>
          </a:prstGeom>
        </p:spPr>
        <p:txBody>
          <a:bodyPr/>
          <a:lstStyle>
            <a:lvl1pPr defTabSz="777240">
              <a:defRPr sz="2380"/>
            </a:lvl1pPr>
          </a:lstStyle>
          <a:p>
            <a:pPr/>
            <a:r>
              <a:t>Mis razones</a:t>
            </a:r>
          </a:p>
        </p:txBody>
      </p:sp>
      <p:sp>
        <p:nvSpPr>
          <p:cNvPr id="177" name="Google Shape;155;p27"/>
          <p:cNvSpPr txBox="1"/>
          <p:nvPr/>
        </p:nvSpPr>
        <p:spPr>
          <a:xfrm>
            <a:off x="457199" y="1280500"/>
            <a:ext cx="3273902" cy="2278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600">
                <a:solidFill>
                  <a:srgbClr val="434343"/>
                </a:solidFill>
                <a:latin typeface="Roboto"/>
                <a:ea typeface="Roboto"/>
                <a:cs typeface="Roboto"/>
                <a:sym typeface="Roboto"/>
              </a:defRPr>
            </a:lvl1pPr>
          </a:lstStyle>
          <a:p>
            <a:pPr/>
            <a:r>
              <a:t>ESPACIO DE TRABAJO</a:t>
            </a:r>
          </a:p>
        </p:txBody>
      </p:sp>
      <p:pic>
        <p:nvPicPr>
          <p:cNvPr id="178" name="Google Shape;156;p27" descr="Google Shape;156;p27"/>
          <p:cNvPicPr>
            <a:picLocks noChangeAspect="1"/>
          </p:cNvPicPr>
          <p:nvPr/>
        </p:nvPicPr>
        <p:blipFill>
          <a:blip r:embed="rId2">
            <a:extLst/>
          </a:blip>
          <a:stretch>
            <a:fillRect/>
          </a:stretch>
        </p:blipFill>
        <p:spPr>
          <a:xfrm>
            <a:off x="4377499" y="365450"/>
            <a:ext cx="4005725" cy="400572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Google Shape;161;p28"/>
          <p:cNvSpPr txBox="1"/>
          <p:nvPr>
            <p:ph type="title"/>
          </p:nvPr>
        </p:nvSpPr>
        <p:spPr>
          <a:prstGeom prst="rect">
            <a:avLst/>
          </a:prstGeom>
        </p:spPr>
        <p:txBody>
          <a:bodyPr/>
          <a:lstStyle>
            <a:lvl1pPr defTabSz="777240">
              <a:defRPr sz="2380"/>
            </a:lvl1pPr>
          </a:lstStyle>
          <a:p>
            <a:pPr/>
            <a:r>
              <a:t>Mis razones</a:t>
            </a:r>
          </a:p>
        </p:txBody>
      </p:sp>
      <p:sp>
        <p:nvSpPr>
          <p:cNvPr id="181" name="Google Shape;162;p28"/>
          <p:cNvSpPr txBox="1"/>
          <p:nvPr/>
        </p:nvSpPr>
        <p:spPr>
          <a:xfrm>
            <a:off x="457199" y="1280500"/>
            <a:ext cx="3562251" cy="627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900">
                <a:solidFill>
                  <a:srgbClr val="434343"/>
                </a:solidFill>
                <a:latin typeface="Roboto"/>
                <a:ea typeface="Roboto"/>
                <a:cs typeface="Roboto"/>
                <a:sym typeface="Roboto"/>
              </a:defRPr>
            </a:lvl1pPr>
          </a:lstStyle>
          <a:p>
            <a:pPr/>
            <a:r>
              <a:t>INTERRUPCIONES</a:t>
            </a:r>
          </a:p>
        </p:txBody>
      </p:sp>
      <p:pic>
        <p:nvPicPr>
          <p:cNvPr id="182" name="Google Shape;163;p28" descr="Google Shape;163;p28"/>
          <p:cNvPicPr>
            <a:picLocks noChangeAspect="1"/>
          </p:cNvPicPr>
          <p:nvPr/>
        </p:nvPicPr>
        <p:blipFill>
          <a:blip r:embed="rId2">
            <a:extLst/>
          </a:blip>
          <a:stretch>
            <a:fillRect/>
          </a:stretch>
        </p:blipFill>
        <p:spPr>
          <a:xfrm>
            <a:off x="4154725" y="365450"/>
            <a:ext cx="4005725" cy="400572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Google Shape;168;p29"/>
          <p:cNvSpPr txBox="1"/>
          <p:nvPr>
            <p:ph type="title"/>
          </p:nvPr>
        </p:nvSpPr>
        <p:spPr>
          <a:prstGeom prst="rect">
            <a:avLst/>
          </a:prstGeom>
        </p:spPr>
        <p:txBody>
          <a:bodyPr/>
          <a:lstStyle>
            <a:lvl1pPr defTabSz="777240">
              <a:defRPr sz="2380"/>
            </a:lvl1pPr>
          </a:lstStyle>
          <a:p>
            <a:pPr/>
            <a:r>
              <a:t>Mis razones</a:t>
            </a:r>
          </a:p>
        </p:txBody>
      </p:sp>
      <p:sp>
        <p:nvSpPr>
          <p:cNvPr id="185" name="Google Shape;169;p29"/>
          <p:cNvSpPr txBox="1"/>
          <p:nvPr/>
        </p:nvSpPr>
        <p:spPr>
          <a:xfrm>
            <a:off x="457199" y="1280500"/>
            <a:ext cx="3273902" cy="6273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900">
                <a:solidFill>
                  <a:srgbClr val="434343"/>
                </a:solidFill>
                <a:latin typeface="Roboto"/>
                <a:ea typeface="Roboto"/>
                <a:cs typeface="Roboto"/>
                <a:sym typeface="Roboto"/>
              </a:defRPr>
            </a:lvl1pPr>
          </a:lstStyle>
          <a:p>
            <a:pPr/>
            <a:r>
              <a:t>AUTOGESTIÓN</a:t>
            </a:r>
          </a:p>
        </p:txBody>
      </p:sp>
      <p:pic>
        <p:nvPicPr>
          <p:cNvPr id="186" name="Google Shape;170;p29" descr="Google Shape;170;p29"/>
          <p:cNvPicPr>
            <a:picLocks noChangeAspect="1"/>
          </p:cNvPicPr>
          <p:nvPr/>
        </p:nvPicPr>
        <p:blipFill>
          <a:blip r:embed="rId2">
            <a:extLst/>
          </a:blip>
          <a:stretch>
            <a:fillRect/>
          </a:stretch>
        </p:blipFill>
        <p:spPr>
          <a:xfrm>
            <a:off x="4241899" y="282175"/>
            <a:ext cx="4005726" cy="400572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Google Shape;175;p30"/>
          <p:cNvSpPr txBox="1"/>
          <p:nvPr>
            <p:ph type="title"/>
          </p:nvPr>
        </p:nvSpPr>
        <p:spPr>
          <a:prstGeom prst="rect">
            <a:avLst/>
          </a:prstGeom>
        </p:spPr>
        <p:txBody>
          <a:bodyPr/>
          <a:lstStyle>
            <a:lvl1pPr defTabSz="777240">
              <a:defRPr sz="2380"/>
            </a:lvl1pPr>
          </a:lstStyle>
          <a:p>
            <a:pPr/>
            <a:r>
              <a:t>Mis razones</a:t>
            </a:r>
          </a:p>
        </p:txBody>
      </p:sp>
      <p:sp>
        <p:nvSpPr>
          <p:cNvPr id="189" name="Google Shape;176;p30"/>
          <p:cNvSpPr txBox="1"/>
          <p:nvPr/>
        </p:nvSpPr>
        <p:spPr>
          <a:xfrm>
            <a:off x="457199" y="1280500"/>
            <a:ext cx="3273902" cy="1071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900">
                <a:solidFill>
                  <a:srgbClr val="434343"/>
                </a:solidFill>
                <a:latin typeface="Roboto"/>
                <a:ea typeface="Roboto"/>
                <a:cs typeface="Roboto"/>
                <a:sym typeface="Roboto"/>
              </a:defRPr>
            </a:lvl1pPr>
          </a:lstStyle>
          <a:p>
            <a:pPr/>
            <a:r>
              <a:t>CONCILIACIÓN FAMILIAR</a:t>
            </a:r>
          </a:p>
        </p:txBody>
      </p:sp>
      <p:pic>
        <p:nvPicPr>
          <p:cNvPr id="190" name="Google Shape;177;p30" descr="Google Shape;177;p30"/>
          <p:cNvPicPr>
            <a:picLocks noChangeAspect="1"/>
          </p:cNvPicPr>
          <p:nvPr/>
        </p:nvPicPr>
        <p:blipFill>
          <a:blip r:embed="rId2">
            <a:extLst/>
          </a:blip>
          <a:stretch>
            <a:fillRect/>
          </a:stretch>
        </p:blipFill>
        <p:spPr>
          <a:xfrm>
            <a:off x="4183774" y="326700"/>
            <a:ext cx="4005725" cy="400572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Google Shape;182;p31"/>
          <p:cNvSpPr txBox="1"/>
          <p:nvPr>
            <p:ph type="title"/>
          </p:nvPr>
        </p:nvSpPr>
        <p:spPr>
          <a:prstGeom prst="rect">
            <a:avLst/>
          </a:prstGeom>
        </p:spPr>
        <p:txBody>
          <a:bodyPr/>
          <a:lstStyle/>
          <a:p>
            <a:pPr defTabSz="777240">
              <a:defRPr sz="2380"/>
            </a:pPr>
          </a:p>
        </p:txBody>
      </p:sp>
      <p:sp>
        <p:nvSpPr>
          <p:cNvPr id="193" name="Google Shape;183;p31"/>
          <p:cNvSpPr txBox="1"/>
          <p:nvPr>
            <p:ph type="body" idx="1"/>
          </p:nvPr>
        </p:nvSpPr>
        <p:spPr>
          <a:xfrm>
            <a:off x="457200" y="819150"/>
            <a:ext cx="8229600" cy="3615600"/>
          </a:xfrm>
          <a:prstGeom prst="rect">
            <a:avLst/>
          </a:prstGeom>
        </p:spPr>
        <p:txBody>
          <a:bodyPr/>
          <a:lstStyle>
            <a:lvl1pPr marL="0" indent="0">
              <a:buSzTx/>
              <a:buNone/>
              <a:defRPr b="1" sz="9600"/>
            </a:lvl1pPr>
          </a:lstStyle>
          <a:p>
            <a:pPr/>
            <a:r>
              <a:t>RIESGOS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Google Shape;188;p32"/>
          <p:cNvSpPr txBox="1"/>
          <p:nvPr>
            <p:ph type="title"/>
          </p:nvPr>
        </p:nvSpPr>
        <p:spPr>
          <a:prstGeom prst="rect">
            <a:avLst/>
          </a:prstGeom>
        </p:spPr>
        <p:txBody>
          <a:bodyPr/>
          <a:lstStyle>
            <a:lvl1pPr defTabSz="777240">
              <a:defRPr sz="2380"/>
            </a:lvl1pPr>
          </a:lstStyle>
          <a:p>
            <a:pPr/>
            <a:r>
              <a:t>Riesgos</a:t>
            </a:r>
          </a:p>
        </p:txBody>
      </p:sp>
      <p:pic>
        <p:nvPicPr>
          <p:cNvPr id="198" name="Google Shape;189;p32" descr="Google Shape;189;p32"/>
          <p:cNvPicPr>
            <a:picLocks noChangeAspect="1"/>
          </p:cNvPicPr>
          <p:nvPr/>
        </p:nvPicPr>
        <p:blipFill>
          <a:blip r:embed="rId2">
            <a:extLst/>
          </a:blip>
          <a:stretch>
            <a:fillRect/>
          </a:stretch>
        </p:blipFill>
        <p:spPr>
          <a:xfrm>
            <a:off x="4302700" y="935474"/>
            <a:ext cx="4201975" cy="3382952"/>
          </a:xfrm>
          <a:prstGeom prst="rect">
            <a:avLst/>
          </a:prstGeom>
          <a:ln w="12700">
            <a:miter lim="400000"/>
          </a:ln>
        </p:spPr>
      </p:pic>
      <p:sp>
        <p:nvSpPr>
          <p:cNvPr id="199" name="Google Shape;190;p32"/>
          <p:cNvSpPr txBox="1"/>
          <p:nvPr/>
        </p:nvSpPr>
        <p:spPr>
          <a:xfrm>
            <a:off x="457199" y="1280500"/>
            <a:ext cx="3273902" cy="2773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5700">
                <a:solidFill>
                  <a:srgbClr val="434343"/>
                </a:solidFill>
                <a:latin typeface="Roboto"/>
                <a:ea typeface="Roboto"/>
                <a:cs typeface="Roboto"/>
                <a:sym typeface="Roboto"/>
              </a:defRPr>
            </a:lvl1pPr>
          </a:lstStyle>
          <a:p>
            <a:pPr/>
            <a:r>
              <a:t>CREA UNA RUTINA</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Google Shape;195;p33"/>
          <p:cNvSpPr txBox="1"/>
          <p:nvPr>
            <p:ph type="title"/>
          </p:nvPr>
        </p:nvSpPr>
        <p:spPr>
          <a:prstGeom prst="rect">
            <a:avLst/>
          </a:prstGeom>
        </p:spPr>
        <p:txBody>
          <a:bodyPr/>
          <a:lstStyle>
            <a:lvl1pPr defTabSz="777240">
              <a:defRPr sz="2380"/>
            </a:lvl1pPr>
          </a:lstStyle>
          <a:p>
            <a:pPr/>
            <a:r>
              <a:t>Riesgos</a:t>
            </a:r>
          </a:p>
        </p:txBody>
      </p:sp>
      <p:sp>
        <p:nvSpPr>
          <p:cNvPr id="202" name="Google Shape;196;p33"/>
          <p:cNvSpPr txBox="1"/>
          <p:nvPr/>
        </p:nvSpPr>
        <p:spPr>
          <a:xfrm>
            <a:off x="457199" y="1280500"/>
            <a:ext cx="3273902" cy="2773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5700">
                <a:solidFill>
                  <a:srgbClr val="434343"/>
                </a:solidFill>
                <a:latin typeface="Roboto"/>
                <a:ea typeface="Roboto"/>
                <a:cs typeface="Roboto"/>
                <a:sym typeface="Roboto"/>
              </a:defRPr>
            </a:pPr>
            <a:r>
              <a:t>NO </a:t>
            </a:r>
          </a:p>
          <a:p>
            <a:pPr>
              <a:defRPr sz="5700">
                <a:solidFill>
                  <a:srgbClr val="434343"/>
                </a:solidFill>
                <a:latin typeface="Roboto"/>
                <a:ea typeface="Roboto"/>
                <a:cs typeface="Roboto"/>
                <a:sym typeface="Roboto"/>
              </a:defRPr>
            </a:pPr>
            <a:r>
              <a:t>TE AISLES</a:t>
            </a:r>
          </a:p>
        </p:txBody>
      </p:sp>
      <p:pic>
        <p:nvPicPr>
          <p:cNvPr id="203" name="Google Shape;197;p33" descr="Google Shape;197;p33"/>
          <p:cNvPicPr>
            <a:picLocks noChangeAspect="1"/>
          </p:cNvPicPr>
          <p:nvPr/>
        </p:nvPicPr>
        <p:blipFill>
          <a:blip r:embed="rId2">
            <a:extLst/>
          </a:blip>
          <a:stretch>
            <a:fillRect/>
          </a:stretch>
        </p:blipFill>
        <p:spPr>
          <a:xfrm>
            <a:off x="4338775" y="282175"/>
            <a:ext cx="4005725" cy="400572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Google Shape;44;p10"/>
          <p:cNvSpPr txBox="1"/>
          <p:nvPr>
            <p:ph type="title"/>
          </p:nvPr>
        </p:nvSpPr>
        <p:spPr>
          <a:prstGeom prst="rect">
            <a:avLst/>
          </a:prstGeom>
        </p:spPr>
        <p:txBody>
          <a:bodyPr/>
          <a:lstStyle>
            <a:lvl1pPr defTabSz="777240">
              <a:defRPr sz="2380"/>
            </a:lvl1pPr>
          </a:lstStyle>
          <a:p>
            <a:pPr/>
            <a:r>
              <a:t>¿De qué vamos a hablar?</a:t>
            </a:r>
          </a:p>
        </p:txBody>
      </p:sp>
      <p:sp>
        <p:nvSpPr>
          <p:cNvPr id="79" name="Google Shape;45;p10"/>
          <p:cNvSpPr txBox="1"/>
          <p:nvPr>
            <p:ph type="body" idx="1"/>
          </p:nvPr>
        </p:nvSpPr>
        <p:spPr>
          <a:xfrm>
            <a:off x="457200" y="819150"/>
            <a:ext cx="8229600" cy="3615600"/>
          </a:xfrm>
          <a:prstGeom prst="rect">
            <a:avLst/>
          </a:prstGeom>
        </p:spPr>
        <p:txBody>
          <a:bodyPr/>
          <a:lstStyle/>
          <a:p>
            <a:pPr>
              <a:buChar char="-"/>
              <a:defRPr b="1"/>
            </a:pPr>
            <a:r>
              <a:t>Cómo hemos llegado hasta aquí.</a:t>
            </a:r>
          </a:p>
          <a:p>
            <a:pPr>
              <a:spcBef>
                <a:spcPts val="0"/>
              </a:spcBef>
              <a:buChar char="-"/>
              <a:defRPr b="1"/>
            </a:pPr>
            <a:r>
              <a:t>¿Qué es trabajar en remoto?</a:t>
            </a:r>
          </a:p>
          <a:p>
            <a:pPr>
              <a:spcBef>
                <a:spcPts val="0"/>
              </a:spcBef>
              <a:buChar char="-"/>
              <a:defRPr b="1"/>
            </a:pPr>
            <a:r>
              <a:t>¿Cómo trabajamos en remoto?</a:t>
            </a:r>
          </a:p>
          <a:p>
            <a:pPr>
              <a:spcBef>
                <a:spcPts val="0"/>
              </a:spcBef>
              <a:buChar char="-"/>
              <a:defRPr b="1"/>
            </a:pPr>
            <a:r>
              <a:t>¿Cómo hacemos equipo?</a:t>
            </a:r>
          </a:p>
          <a:p>
            <a:pPr>
              <a:spcBef>
                <a:spcPts val="0"/>
              </a:spcBef>
              <a:buChar char="-"/>
              <a:defRPr b="1"/>
            </a:pPr>
            <a:r>
              <a:t>Lo que surja</a:t>
            </a:r>
          </a:p>
          <a:p>
            <a:pPr marL="0" indent="0">
              <a:buSzTx/>
              <a:buNone/>
              <a:defRPr b="1"/>
            </a:pP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Google Shape;202;p34"/>
          <p:cNvSpPr txBox="1"/>
          <p:nvPr>
            <p:ph type="title"/>
          </p:nvPr>
        </p:nvSpPr>
        <p:spPr>
          <a:prstGeom prst="rect">
            <a:avLst/>
          </a:prstGeom>
        </p:spPr>
        <p:txBody>
          <a:bodyPr/>
          <a:lstStyle>
            <a:lvl1pPr defTabSz="777240">
              <a:defRPr sz="2380"/>
            </a:lvl1pPr>
          </a:lstStyle>
          <a:p>
            <a:pPr/>
            <a:r>
              <a:t>Riesgos</a:t>
            </a:r>
          </a:p>
        </p:txBody>
      </p:sp>
      <p:sp>
        <p:nvSpPr>
          <p:cNvPr id="206" name="Google Shape;203;p34"/>
          <p:cNvSpPr txBox="1"/>
          <p:nvPr/>
        </p:nvSpPr>
        <p:spPr>
          <a:xfrm>
            <a:off x="457199" y="1280499"/>
            <a:ext cx="4120665" cy="995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5300">
                <a:solidFill>
                  <a:srgbClr val="434343"/>
                </a:solidFill>
                <a:latin typeface="Roboto"/>
                <a:ea typeface="Roboto"/>
                <a:cs typeface="Roboto"/>
                <a:sym typeface="Roboto"/>
              </a:defRPr>
            </a:lvl1pPr>
          </a:lstStyle>
          <a:p>
            <a:pPr/>
            <a:r>
              <a:t>EQUILIBRIO</a:t>
            </a:r>
          </a:p>
        </p:txBody>
      </p:sp>
      <p:pic>
        <p:nvPicPr>
          <p:cNvPr id="207" name="Google Shape;204;p34" descr="Google Shape;204;p34"/>
          <p:cNvPicPr>
            <a:picLocks noChangeAspect="1"/>
          </p:cNvPicPr>
          <p:nvPr/>
        </p:nvPicPr>
        <p:blipFill>
          <a:blip r:embed="rId2">
            <a:extLst/>
          </a:blip>
          <a:stretch>
            <a:fillRect/>
          </a:stretch>
        </p:blipFill>
        <p:spPr>
          <a:xfrm>
            <a:off x="4821325" y="282175"/>
            <a:ext cx="4005725" cy="400572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Google Shape;209;p35"/>
          <p:cNvSpPr txBox="1"/>
          <p:nvPr>
            <p:ph type="title"/>
          </p:nvPr>
        </p:nvSpPr>
        <p:spPr>
          <a:prstGeom prst="rect">
            <a:avLst/>
          </a:prstGeom>
        </p:spPr>
        <p:txBody>
          <a:bodyPr/>
          <a:lstStyle>
            <a:lvl1pPr defTabSz="777240">
              <a:defRPr sz="2380"/>
            </a:lvl1pPr>
          </a:lstStyle>
          <a:p>
            <a:pPr/>
            <a:r>
              <a:t>Riesgos</a:t>
            </a:r>
          </a:p>
        </p:txBody>
      </p:sp>
      <p:sp>
        <p:nvSpPr>
          <p:cNvPr id="210" name="Google Shape;210;p35"/>
          <p:cNvSpPr txBox="1"/>
          <p:nvPr/>
        </p:nvSpPr>
        <p:spPr>
          <a:xfrm>
            <a:off x="457199" y="1280499"/>
            <a:ext cx="4088229" cy="2773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5700">
                <a:solidFill>
                  <a:srgbClr val="434343"/>
                </a:solidFill>
                <a:latin typeface="Roboto"/>
                <a:ea typeface="Roboto"/>
                <a:cs typeface="Roboto"/>
                <a:sym typeface="Roboto"/>
              </a:defRPr>
            </a:lvl1pPr>
          </a:lstStyle>
          <a:p>
            <a:pPr/>
            <a:r>
              <a:t>NO OLVIDES MOVERTE</a:t>
            </a:r>
          </a:p>
        </p:txBody>
      </p:sp>
      <p:pic>
        <p:nvPicPr>
          <p:cNvPr id="211" name="Google Shape;211;p35" descr="Google Shape;211;p35"/>
          <p:cNvPicPr>
            <a:picLocks noChangeAspect="1"/>
          </p:cNvPicPr>
          <p:nvPr/>
        </p:nvPicPr>
        <p:blipFill>
          <a:blip r:embed="rId3">
            <a:extLst/>
          </a:blip>
          <a:stretch>
            <a:fillRect/>
          </a:stretch>
        </p:blipFill>
        <p:spPr>
          <a:xfrm>
            <a:off x="4762999" y="282175"/>
            <a:ext cx="4005726" cy="400572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Google Shape;216;p36"/>
          <p:cNvSpPr txBox="1"/>
          <p:nvPr>
            <p:ph type="title"/>
          </p:nvPr>
        </p:nvSpPr>
        <p:spPr>
          <a:prstGeom prst="rect">
            <a:avLst/>
          </a:prstGeom>
        </p:spPr>
        <p:txBody>
          <a:bodyPr/>
          <a:lstStyle/>
          <a:p>
            <a:pPr defTabSz="777240">
              <a:defRPr sz="2380"/>
            </a:pPr>
          </a:p>
        </p:txBody>
      </p:sp>
      <p:sp>
        <p:nvSpPr>
          <p:cNvPr id="216" name="Google Shape;217;p36"/>
          <p:cNvSpPr txBox="1"/>
          <p:nvPr>
            <p:ph type="body" idx="1"/>
          </p:nvPr>
        </p:nvSpPr>
        <p:spPr>
          <a:xfrm>
            <a:off x="457200" y="819150"/>
            <a:ext cx="8229600" cy="3615600"/>
          </a:xfrm>
          <a:prstGeom prst="rect">
            <a:avLst/>
          </a:prstGeom>
        </p:spPr>
        <p:txBody>
          <a:bodyPr/>
          <a:lstStyle>
            <a:lvl1pPr marL="0" indent="0" defTabSz="877823">
              <a:spcBef>
                <a:spcPts val="500"/>
              </a:spcBef>
              <a:buSzTx/>
              <a:buNone/>
              <a:defRPr b="1" sz="7392"/>
            </a:lvl1pPr>
          </a:lstStyle>
          <a:p>
            <a:pPr/>
            <a:r>
              <a:t>CÓMO HACEMOS EQUIPO</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Google Shape;222;p37"/>
          <p:cNvSpPr txBox="1"/>
          <p:nvPr>
            <p:ph type="title"/>
          </p:nvPr>
        </p:nvSpPr>
        <p:spPr>
          <a:prstGeom prst="rect">
            <a:avLst/>
          </a:prstGeom>
        </p:spPr>
        <p:txBody>
          <a:bodyPr/>
          <a:lstStyle>
            <a:lvl1pPr defTabSz="777240">
              <a:defRPr sz="2380"/>
            </a:lvl1pPr>
          </a:lstStyle>
          <a:p>
            <a:pPr/>
            <a:r>
              <a:t>¿Cómo hacemos equipo?</a:t>
            </a:r>
          </a:p>
        </p:txBody>
      </p:sp>
      <p:sp>
        <p:nvSpPr>
          <p:cNvPr id="221" name="Google Shape;223;p37"/>
          <p:cNvSpPr txBox="1"/>
          <p:nvPr/>
        </p:nvSpPr>
        <p:spPr>
          <a:xfrm>
            <a:off x="240631" y="1118073"/>
            <a:ext cx="3762741" cy="919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800">
                <a:solidFill>
                  <a:srgbClr val="434343"/>
                </a:solidFill>
                <a:latin typeface="Roboto"/>
                <a:ea typeface="Roboto"/>
                <a:cs typeface="Roboto"/>
                <a:sym typeface="Roboto"/>
              </a:defRPr>
            </a:lvl1pPr>
          </a:lstStyle>
          <a:p>
            <a:pPr/>
            <a:r>
              <a:t>CONFIANZA</a:t>
            </a:r>
          </a:p>
        </p:txBody>
      </p:sp>
      <p:pic>
        <p:nvPicPr>
          <p:cNvPr id="222" name="Google Shape;224;p37" descr="Google Shape;224;p37"/>
          <p:cNvPicPr>
            <a:picLocks noChangeAspect="1"/>
          </p:cNvPicPr>
          <p:nvPr/>
        </p:nvPicPr>
        <p:blipFill>
          <a:blip r:embed="rId3">
            <a:extLst/>
          </a:blip>
          <a:stretch>
            <a:fillRect/>
          </a:stretch>
        </p:blipFill>
        <p:spPr>
          <a:xfrm>
            <a:off x="4085449" y="832975"/>
            <a:ext cx="4790401" cy="329340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Google Shape;229;p38"/>
          <p:cNvSpPr txBox="1"/>
          <p:nvPr>
            <p:ph type="title"/>
          </p:nvPr>
        </p:nvSpPr>
        <p:spPr>
          <a:prstGeom prst="rect">
            <a:avLst/>
          </a:prstGeom>
        </p:spPr>
        <p:txBody>
          <a:bodyPr/>
          <a:lstStyle>
            <a:lvl1pPr defTabSz="777240">
              <a:defRPr sz="2380"/>
            </a:lvl1pPr>
          </a:lstStyle>
          <a:p>
            <a:pPr/>
            <a:r>
              <a:t>¿Cómo hacemos equipo?</a:t>
            </a:r>
          </a:p>
        </p:txBody>
      </p:sp>
      <p:sp>
        <p:nvSpPr>
          <p:cNvPr id="227" name="Google Shape;230;p38"/>
          <p:cNvSpPr txBox="1"/>
          <p:nvPr/>
        </p:nvSpPr>
        <p:spPr>
          <a:xfrm>
            <a:off x="403057" y="1280500"/>
            <a:ext cx="3792435" cy="716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500">
                <a:solidFill>
                  <a:srgbClr val="434343"/>
                </a:solidFill>
                <a:latin typeface="Roboto"/>
                <a:ea typeface="Roboto"/>
                <a:cs typeface="Roboto"/>
                <a:sym typeface="Roboto"/>
              </a:defRPr>
            </a:lvl1pPr>
          </a:lstStyle>
          <a:p>
            <a:pPr/>
            <a:r>
              <a:t>COMUNICACIÓN</a:t>
            </a:r>
          </a:p>
        </p:txBody>
      </p:sp>
      <p:pic>
        <p:nvPicPr>
          <p:cNvPr id="228" name="Google Shape;231;p38" descr="Google Shape;231;p38"/>
          <p:cNvPicPr>
            <a:picLocks noChangeAspect="1"/>
          </p:cNvPicPr>
          <p:nvPr/>
        </p:nvPicPr>
        <p:blipFill>
          <a:blip r:embed="rId3">
            <a:extLst/>
          </a:blip>
          <a:stretch>
            <a:fillRect/>
          </a:stretch>
        </p:blipFill>
        <p:spPr>
          <a:xfrm>
            <a:off x="4201200" y="985375"/>
            <a:ext cx="4790400" cy="3196097"/>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Google Shape;236;p39"/>
          <p:cNvSpPr txBox="1"/>
          <p:nvPr>
            <p:ph type="title"/>
          </p:nvPr>
        </p:nvSpPr>
        <p:spPr>
          <a:prstGeom prst="rect">
            <a:avLst/>
          </a:prstGeom>
        </p:spPr>
        <p:txBody>
          <a:bodyPr/>
          <a:lstStyle>
            <a:lvl1pPr defTabSz="777240">
              <a:defRPr sz="2380"/>
            </a:lvl1pPr>
          </a:lstStyle>
          <a:p>
            <a:pPr/>
            <a:r>
              <a:t>¿Cómo hacemos equipo?</a:t>
            </a:r>
          </a:p>
        </p:txBody>
      </p:sp>
      <p:sp>
        <p:nvSpPr>
          <p:cNvPr id="233" name="Google Shape;237;p39"/>
          <p:cNvSpPr txBox="1"/>
          <p:nvPr/>
        </p:nvSpPr>
        <p:spPr>
          <a:xfrm>
            <a:off x="457199" y="1280500"/>
            <a:ext cx="3591602"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000">
                <a:solidFill>
                  <a:srgbClr val="434343"/>
                </a:solidFill>
                <a:latin typeface="Roboto"/>
                <a:ea typeface="Roboto"/>
                <a:cs typeface="Roboto"/>
                <a:sym typeface="Roboto"/>
              </a:defRPr>
            </a:lvl1pPr>
          </a:lstStyle>
          <a:p>
            <a:pPr/>
            <a:r>
              <a:t>TECNOLOGÍA</a:t>
            </a:r>
          </a:p>
        </p:txBody>
      </p:sp>
      <p:pic>
        <p:nvPicPr>
          <p:cNvPr id="234" name="Google Shape;238;p39" descr="Google Shape;238;p39"/>
          <p:cNvPicPr>
            <a:picLocks noChangeAspect="1"/>
          </p:cNvPicPr>
          <p:nvPr/>
        </p:nvPicPr>
        <p:blipFill>
          <a:blip r:embed="rId3">
            <a:extLst/>
          </a:blip>
          <a:stretch>
            <a:fillRect/>
          </a:stretch>
        </p:blipFill>
        <p:spPr>
          <a:xfrm>
            <a:off x="4201200" y="985375"/>
            <a:ext cx="4790400" cy="319759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Google Shape;243;p40"/>
          <p:cNvSpPr txBox="1"/>
          <p:nvPr>
            <p:ph type="title"/>
          </p:nvPr>
        </p:nvSpPr>
        <p:spPr>
          <a:prstGeom prst="rect">
            <a:avLst/>
          </a:prstGeom>
        </p:spPr>
        <p:txBody>
          <a:bodyPr/>
          <a:lstStyle>
            <a:lvl1pPr defTabSz="777240">
              <a:defRPr sz="2380"/>
            </a:lvl1pPr>
          </a:lstStyle>
          <a:p>
            <a:pPr/>
            <a:r>
              <a:t>¿Cómo hacemos equipo?</a:t>
            </a:r>
          </a:p>
        </p:txBody>
      </p:sp>
      <p:sp>
        <p:nvSpPr>
          <p:cNvPr id="239" name="Google Shape;244;p40"/>
          <p:cNvSpPr txBox="1"/>
          <p:nvPr/>
        </p:nvSpPr>
        <p:spPr>
          <a:xfrm>
            <a:off x="457199" y="1280500"/>
            <a:ext cx="3743749" cy="855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4400">
                <a:solidFill>
                  <a:srgbClr val="434343"/>
                </a:solidFill>
                <a:latin typeface="Roboto"/>
                <a:ea typeface="Roboto"/>
                <a:cs typeface="Roboto"/>
                <a:sym typeface="Roboto"/>
              </a:defRPr>
            </a:lvl1pPr>
          </a:lstStyle>
          <a:p>
            <a:pPr/>
            <a:r>
              <a:t>ASINCRONÍA</a:t>
            </a:r>
          </a:p>
        </p:txBody>
      </p:sp>
      <p:pic>
        <p:nvPicPr>
          <p:cNvPr id="240" name="Google Shape;245;p40" descr="Google Shape;245;p40"/>
          <p:cNvPicPr>
            <a:picLocks noChangeAspect="1"/>
          </p:cNvPicPr>
          <p:nvPr/>
        </p:nvPicPr>
        <p:blipFill>
          <a:blip r:embed="rId3">
            <a:extLst/>
          </a:blip>
          <a:stretch>
            <a:fillRect/>
          </a:stretch>
        </p:blipFill>
        <p:spPr>
          <a:xfrm>
            <a:off x="4201200" y="985375"/>
            <a:ext cx="4790400" cy="269460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Google Shape;250;p41"/>
          <p:cNvSpPr txBox="1"/>
          <p:nvPr>
            <p:ph type="title"/>
          </p:nvPr>
        </p:nvSpPr>
        <p:spPr>
          <a:prstGeom prst="rect">
            <a:avLst/>
          </a:prstGeom>
        </p:spPr>
        <p:txBody>
          <a:bodyPr/>
          <a:lstStyle>
            <a:lvl1pPr defTabSz="777240">
              <a:defRPr sz="2380"/>
            </a:lvl1pPr>
          </a:lstStyle>
          <a:p>
            <a:pPr/>
            <a:r>
              <a:t>¿Cómo hacemos equipo?</a:t>
            </a:r>
          </a:p>
        </p:txBody>
      </p:sp>
      <p:sp>
        <p:nvSpPr>
          <p:cNvPr id="245" name="Google Shape;251;p41"/>
          <p:cNvSpPr txBox="1"/>
          <p:nvPr/>
        </p:nvSpPr>
        <p:spPr>
          <a:xfrm>
            <a:off x="457199" y="1280499"/>
            <a:ext cx="3746795" cy="2468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5000">
                <a:solidFill>
                  <a:srgbClr val="434343"/>
                </a:solidFill>
                <a:latin typeface="Roboto"/>
                <a:ea typeface="Roboto"/>
                <a:cs typeface="Roboto"/>
                <a:sym typeface="Roboto"/>
              </a:defRPr>
            </a:lvl1pPr>
          </a:lstStyle>
          <a:p>
            <a:pPr/>
            <a:r>
              <a:t>COMPARTE TU TRABAJO</a:t>
            </a:r>
          </a:p>
        </p:txBody>
      </p:sp>
      <p:pic>
        <p:nvPicPr>
          <p:cNvPr id="246" name="Google Shape;252;p41" descr="Google Shape;252;p41"/>
          <p:cNvPicPr>
            <a:picLocks noChangeAspect="1"/>
          </p:cNvPicPr>
          <p:nvPr/>
        </p:nvPicPr>
        <p:blipFill>
          <a:blip r:embed="rId3">
            <a:extLst/>
          </a:blip>
          <a:stretch>
            <a:fillRect/>
          </a:stretch>
        </p:blipFill>
        <p:spPr>
          <a:xfrm>
            <a:off x="4201200" y="985375"/>
            <a:ext cx="4790400" cy="23952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Google Shape;257;p42"/>
          <p:cNvSpPr txBox="1"/>
          <p:nvPr>
            <p:ph type="title"/>
          </p:nvPr>
        </p:nvSpPr>
        <p:spPr>
          <a:prstGeom prst="rect">
            <a:avLst/>
          </a:prstGeom>
        </p:spPr>
        <p:txBody>
          <a:bodyPr/>
          <a:lstStyle>
            <a:lvl1pPr defTabSz="777240">
              <a:defRPr sz="2380"/>
            </a:lvl1pPr>
          </a:lstStyle>
          <a:p>
            <a:pPr/>
            <a:r>
              <a:t>¿Cómo hacemos equipo?</a:t>
            </a:r>
          </a:p>
        </p:txBody>
      </p:sp>
      <p:sp>
        <p:nvSpPr>
          <p:cNvPr id="251" name="Google Shape;258;p42"/>
          <p:cNvSpPr txBox="1"/>
          <p:nvPr/>
        </p:nvSpPr>
        <p:spPr>
          <a:xfrm>
            <a:off x="457199" y="1280499"/>
            <a:ext cx="3682713" cy="170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5000">
                <a:solidFill>
                  <a:srgbClr val="434343"/>
                </a:solidFill>
                <a:latin typeface="Roboto"/>
                <a:ea typeface="Roboto"/>
                <a:cs typeface="Roboto"/>
                <a:sym typeface="Roboto"/>
              </a:defRPr>
            </a:lvl1pPr>
          </a:lstStyle>
          <a:p>
            <a:pPr/>
            <a:r>
              <a:t>TEAM BUILDINGS</a:t>
            </a:r>
          </a:p>
        </p:txBody>
      </p:sp>
      <p:pic>
        <p:nvPicPr>
          <p:cNvPr id="252" name="Google Shape;259;p42" descr="Google Shape;259;p42"/>
          <p:cNvPicPr>
            <a:picLocks noChangeAspect="1"/>
          </p:cNvPicPr>
          <p:nvPr/>
        </p:nvPicPr>
        <p:blipFill>
          <a:blip r:embed="rId3">
            <a:extLst/>
          </a:blip>
          <a:stretch>
            <a:fillRect/>
          </a:stretch>
        </p:blipFill>
        <p:spPr>
          <a:xfrm>
            <a:off x="4201200" y="985375"/>
            <a:ext cx="4790400" cy="319759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Google Shape;264;p43"/>
          <p:cNvSpPr txBox="1"/>
          <p:nvPr>
            <p:ph type="title"/>
          </p:nvPr>
        </p:nvSpPr>
        <p:spPr>
          <a:prstGeom prst="rect">
            <a:avLst/>
          </a:prstGeom>
        </p:spPr>
        <p:txBody>
          <a:bodyPr/>
          <a:lstStyle>
            <a:lvl1pPr defTabSz="777240">
              <a:defRPr sz="2380"/>
            </a:lvl1pPr>
          </a:lstStyle>
          <a:p>
            <a:pPr/>
            <a:r>
              <a:t>¿Cómo hacemos equipo?</a:t>
            </a:r>
          </a:p>
        </p:txBody>
      </p:sp>
      <p:sp>
        <p:nvSpPr>
          <p:cNvPr id="257" name="Google Shape;265;p43"/>
          <p:cNvSpPr txBox="1"/>
          <p:nvPr/>
        </p:nvSpPr>
        <p:spPr>
          <a:xfrm>
            <a:off x="457199" y="1280500"/>
            <a:ext cx="3591602" cy="1706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5000">
                <a:solidFill>
                  <a:srgbClr val="434343"/>
                </a:solidFill>
                <a:latin typeface="Roboto"/>
                <a:ea typeface="Roboto"/>
                <a:cs typeface="Roboto"/>
                <a:sym typeface="Roboto"/>
              </a:defRPr>
            </a:lvl1pPr>
          </a:lstStyle>
          <a:p>
            <a:pPr/>
            <a:r>
              <a:t>FUENTE DEL AGUA</a:t>
            </a:r>
          </a:p>
        </p:txBody>
      </p:sp>
      <p:pic>
        <p:nvPicPr>
          <p:cNvPr id="258" name="Google Shape;266;p43" descr="Google Shape;266;p43"/>
          <p:cNvPicPr>
            <a:picLocks noChangeAspect="1"/>
          </p:cNvPicPr>
          <p:nvPr/>
        </p:nvPicPr>
        <p:blipFill>
          <a:blip r:embed="rId3">
            <a:extLst/>
          </a:blip>
          <a:stretch>
            <a:fillRect/>
          </a:stretch>
        </p:blipFill>
        <p:spPr>
          <a:xfrm>
            <a:off x="4201200" y="985375"/>
            <a:ext cx="4790400" cy="273052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Google Shape;50;p11"/>
          <p:cNvSpPr txBox="1"/>
          <p:nvPr>
            <p:ph type="title"/>
          </p:nvPr>
        </p:nvSpPr>
        <p:spPr>
          <a:prstGeom prst="rect">
            <a:avLst/>
          </a:prstGeom>
        </p:spPr>
        <p:txBody>
          <a:bodyPr/>
          <a:lstStyle>
            <a:lvl1pPr defTabSz="777240">
              <a:defRPr sz="2380"/>
            </a:lvl1pPr>
          </a:lstStyle>
          <a:p>
            <a:pPr/>
            <a:r>
              <a:t>Previously in Commit …</a:t>
            </a:r>
          </a:p>
        </p:txBody>
      </p:sp>
      <p:sp>
        <p:nvSpPr>
          <p:cNvPr id="84" name="Google Shape;51;p11"/>
          <p:cNvSpPr txBox="1"/>
          <p:nvPr>
            <p:ph type="body" idx="1"/>
          </p:nvPr>
        </p:nvSpPr>
        <p:spPr>
          <a:xfrm>
            <a:off x="457200" y="819150"/>
            <a:ext cx="8229600" cy="3615600"/>
          </a:xfrm>
          <a:prstGeom prst="rect">
            <a:avLst/>
          </a:prstGeom>
        </p:spPr>
        <p:txBody>
          <a:bodyPr/>
          <a:lstStyle>
            <a:lvl1pPr marL="0" indent="0">
              <a:buSzTx/>
              <a:buNone/>
              <a:defRPr b="1"/>
            </a:lvl1pPr>
          </a:lstStyle>
          <a:p>
            <a:pPr/>
            <a:r>
              <a:t>En 2018 …</a:t>
            </a:r>
          </a:p>
        </p:txBody>
      </p:sp>
      <p:pic>
        <p:nvPicPr>
          <p:cNvPr id="85" name="Google Shape;52;p11" descr="Google Shape;52;p11"/>
          <p:cNvPicPr>
            <a:picLocks noChangeAspect="1"/>
          </p:cNvPicPr>
          <p:nvPr/>
        </p:nvPicPr>
        <p:blipFill>
          <a:blip r:embed="rId3">
            <a:extLst/>
          </a:blip>
          <a:stretch>
            <a:fillRect/>
          </a:stretch>
        </p:blipFill>
        <p:spPr>
          <a:xfrm>
            <a:off x="1381749" y="1460000"/>
            <a:ext cx="5577554" cy="313735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Google Shape;271;p44"/>
          <p:cNvSpPr txBox="1"/>
          <p:nvPr>
            <p:ph type="ctrTitle"/>
          </p:nvPr>
        </p:nvSpPr>
        <p:spPr>
          <a:prstGeom prst="rect">
            <a:avLst/>
          </a:prstGeom>
        </p:spPr>
        <p:txBody>
          <a:bodyPr/>
          <a:lstStyle/>
          <a:p>
            <a:pPr/>
            <a:r>
              <a:t>¡Muchas gracias!</a:t>
            </a:r>
          </a:p>
        </p:txBody>
      </p:sp>
      <p:sp>
        <p:nvSpPr>
          <p:cNvPr id="263" name="Google Shape;272;p44"/>
          <p:cNvSpPr txBox="1"/>
          <p:nvPr>
            <p:ph type="subTitle" sz="quarter" idx="1"/>
          </p:nvPr>
        </p:nvSpPr>
        <p:spPr>
          <a:prstGeom prst="rect">
            <a:avLst/>
          </a:prstGeom>
        </p:spPr>
        <p:txBody>
          <a:bodyPr/>
          <a:lstStyle/>
          <a:p>
            <a:pPr marL="0" indent="0"/>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Google Shape;57;p12"/>
          <p:cNvSpPr txBox="1"/>
          <p:nvPr>
            <p:ph type="title"/>
          </p:nvPr>
        </p:nvSpPr>
        <p:spPr>
          <a:prstGeom prst="rect">
            <a:avLst/>
          </a:prstGeom>
        </p:spPr>
        <p:txBody>
          <a:bodyPr/>
          <a:lstStyle>
            <a:lvl1pPr defTabSz="777240">
              <a:defRPr sz="2380"/>
            </a:lvl1pPr>
          </a:lstStyle>
          <a:p>
            <a:pPr/>
            <a:r>
              <a:t>El mundo antes de la pandemia</a:t>
            </a:r>
          </a:p>
        </p:txBody>
      </p:sp>
      <p:sp>
        <p:nvSpPr>
          <p:cNvPr id="90" name="Google Shape;58;p12"/>
          <p:cNvSpPr txBox="1"/>
          <p:nvPr>
            <p:ph type="body" idx="1"/>
          </p:nvPr>
        </p:nvSpPr>
        <p:spPr>
          <a:xfrm>
            <a:off x="457200" y="819150"/>
            <a:ext cx="8229600" cy="3615600"/>
          </a:xfrm>
          <a:prstGeom prst="rect">
            <a:avLst/>
          </a:prstGeom>
        </p:spPr>
        <p:txBody>
          <a:bodyPr/>
          <a:lstStyle/>
          <a:p>
            <a:pPr>
              <a:buChar char="-"/>
            </a:pPr>
            <a:r>
              <a:t>El trabajo en remoto era algo ocasional</a:t>
            </a:r>
          </a:p>
          <a:p>
            <a:pPr>
              <a:spcBef>
                <a:spcPts val="0"/>
              </a:spcBef>
              <a:buChar char="-"/>
            </a:pPr>
            <a:r>
              <a:t>Era más frecuente en pequeñas empresas o start-ups que en grandes compañías internacionales.</a:t>
            </a:r>
          </a:p>
          <a:p>
            <a:pPr>
              <a:spcBef>
                <a:spcPts val="0"/>
              </a:spcBef>
              <a:buChar char="-"/>
            </a:pPr>
            <a:r>
              <a:t>Trabajar un día a la semana en remoto era ofrecido como un extra (siempre que el cliente lo permita).</a:t>
            </a:r>
          </a:p>
          <a:p>
            <a:pPr>
              <a:spcBef>
                <a:spcPts val="0"/>
              </a:spcBef>
              <a:buChar char="-"/>
            </a:pPr>
            <a:r>
              <a:t>Era más frecuente encontrar trabajo en remoto en otros paises.</a:t>
            </a:r>
          </a:p>
          <a:p>
            <a:pPr>
              <a:spcBef>
                <a:spcPts val="0"/>
              </a:spcBef>
              <a:buChar char="-"/>
            </a:pPr>
            <a:r>
              <a:t>En ciertas empresas o clientes era “teóricamente” imposible por seguridad.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Google Shape;63;p13"/>
          <p:cNvSpPr txBox="1"/>
          <p:nvPr>
            <p:ph type="title"/>
          </p:nvPr>
        </p:nvSpPr>
        <p:spPr>
          <a:prstGeom prst="rect">
            <a:avLst/>
          </a:prstGeom>
        </p:spPr>
        <p:txBody>
          <a:bodyPr/>
          <a:lstStyle>
            <a:lvl1pPr defTabSz="777240">
              <a:defRPr sz="2380"/>
            </a:lvl1pPr>
          </a:lstStyle>
          <a:p>
            <a:pPr/>
            <a:r>
              <a:t>Y llegó …</a:t>
            </a:r>
          </a:p>
        </p:txBody>
      </p:sp>
      <p:sp>
        <p:nvSpPr>
          <p:cNvPr id="95" name="Google Shape;64;p13"/>
          <p:cNvSpPr txBox="1"/>
          <p:nvPr>
            <p:ph type="body" idx="1"/>
          </p:nvPr>
        </p:nvSpPr>
        <p:spPr>
          <a:xfrm>
            <a:off x="457200" y="819150"/>
            <a:ext cx="8229600" cy="3615600"/>
          </a:xfrm>
          <a:prstGeom prst="rect">
            <a:avLst/>
          </a:prstGeom>
        </p:spPr>
        <p:txBody>
          <a:bodyPr/>
          <a:lstStyle/>
          <a:p>
            <a:pPr>
              <a:buChar char="-"/>
            </a:pPr>
            <a:r>
              <a:t>Todo el mundo a trabajar desde casa.</a:t>
            </a:r>
          </a:p>
          <a:p>
            <a:pPr>
              <a:spcBef>
                <a:spcPts val="0"/>
              </a:spcBef>
              <a:buChar char="-"/>
            </a:pPr>
            <a:r>
              <a:t>La mayoría de las casas no estaban preparadas para trabajar</a:t>
            </a:r>
          </a:p>
          <a:p>
            <a:pPr>
              <a:spcBef>
                <a:spcPts val="0"/>
              </a:spcBef>
              <a:buChar char="-"/>
            </a:pPr>
            <a:r>
              <a:t>Reuniones, reuniones y más reuniones.</a:t>
            </a:r>
          </a:p>
          <a:p>
            <a:pPr>
              <a:spcBef>
                <a:spcPts val="0"/>
              </a:spcBef>
              <a:buChar char="-"/>
            </a:pPr>
            <a:r>
              <a:t>De repente, empresas donde era imposible trabajar en remoto por seguridad descubrieron las VPN</a:t>
            </a:r>
          </a:p>
          <a:p>
            <a:pPr>
              <a:spcBef>
                <a:spcPts val="0"/>
              </a:spcBef>
              <a:buChar char="-"/>
              <a:defRPr b="1"/>
            </a:pPr>
            <a:r>
              <a:t>ESTO NO ERA TRABAJAR EN REMOTO.</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Google Shape;69;p14"/>
          <p:cNvSpPr txBox="1"/>
          <p:nvPr>
            <p:ph type="title"/>
          </p:nvPr>
        </p:nvSpPr>
        <p:spPr>
          <a:prstGeom prst="rect">
            <a:avLst/>
          </a:prstGeom>
        </p:spPr>
        <p:txBody>
          <a:bodyPr/>
          <a:lstStyle>
            <a:lvl1pPr defTabSz="777240">
              <a:defRPr sz="2380"/>
            </a:lvl1pPr>
          </a:lstStyle>
          <a:p>
            <a:pPr/>
            <a:r>
              <a:t>¿Cómo estamos ahora?</a:t>
            </a:r>
          </a:p>
        </p:txBody>
      </p:sp>
      <p:sp>
        <p:nvSpPr>
          <p:cNvPr id="100" name="Google Shape;70;p14"/>
          <p:cNvSpPr txBox="1"/>
          <p:nvPr>
            <p:ph type="body" idx="1"/>
          </p:nvPr>
        </p:nvSpPr>
        <p:spPr>
          <a:xfrm>
            <a:off x="457200" y="819150"/>
            <a:ext cx="8229600" cy="3615600"/>
          </a:xfrm>
          <a:prstGeom prst="rect">
            <a:avLst/>
          </a:prstGeom>
        </p:spPr>
        <p:txBody>
          <a:bodyPr/>
          <a:lstStyle/>
          <a:p>
            <a:pPr marL="0" indent="0">
              <a:buSzTx/>
              <a:buNone/>
            </a:pPr>
          </a:p>
        </p:txBody>
      </p:sp>
      <p:pic>
        <p:nvPicPr>
          <p:cNvPr id="101" name="Google Shape;71;p14" descr="Google Shape;71;p14"/>
          <p:cNvPicPr>
            <a:picLocks noChangeAspect="1"/>
          </p:cNvPicPr>
          <p:nvPr/>
        </p:nvPicPr>
        <p:blipFill>
          <a:blip r:embed="rId3">
            <a:extLst/>
          </a:blip>
          <a:stretch>
            <a:fillRect/>
          </a:stretch>
        </p:blipFill>
        <p:spPr>
          <a:xfrm>
            <a:off x="1585164" y="944524"/>
            <a:ext cx="5492202" cy="336485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Google Shape;76;p15"/>
          <p:cNvSpPr txBox="1"/>
          <p:nvPr>
            <p:ph type="title"/>
          </p:nvPr>
        </p:nvSpPr>
        <p:spPr>
          <a:prstGeom prst="rect">
            <a:avLst/>
          </a:prstGeom>
        </p:spPr>
        <p:txBody>
          <a:bodyPr/>
          <a:lstStyle>
            <a:lvl1pPr defTabSz="777240">
              <a:defRPr sz="2380"/>
            </a:lvl1pPr>
          </a:lstStyle>
          <a:p>
            <a:pPr/>
            <a:r>
              <a:t>¿Cómo estamos ahora?</a:t>
            </a:r>
          </a:p>
        </p:txBody>
      </p:sp>
      <p:pic>
        <p:nvPicPr>
          <p:cNvPr id="106" name="Google Shape;77;p15" descr="Google Shape;77;p15"/>
          <p:cNvPicPr>
            <a:picLocks noChangeAspect="1"/>
          </p:cNvPicPr>
          <p:nvPr/>
        </p:nvPicPr>
        <p:blipFill>
          <a:blip r:embed="rId3">
            <a:extLst/>
          </a:blip>
          <a:stretch>
            <a:fillRect/>
          </a:stretch>
        </p:blipFill>
        <p:spPr>
          <a:xfrm>
            <a:off x="794275" y="1042300"/>
            <a:ext cx="6267151" cy="386070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Google Shape;82;p16"/>
          <p:cNvSpPr txBox="1"/>
          <p:nvPr>
            <p:ph type="title"/>
          </p:nvPr>
        </p:nvSpPr>
        <p:spPr>
          <a:prstGeom prst="rect">
            <a:avLst/>
          </a:prstGeom>
        </p:spPr>
        <p:txBody>
          <a:bodyPr/>
          <a:lstStyle>
            <a:lvl1pPr defTabSz="777240">
              <a:defRPr sz="2380"/>
            </a:lvl1pPr>
          </a:lstStyle>
          <a:p>
            <a:pPr/>
            <a:r>
              <a:t>¿Cómo estamos ahora?</a:t>
            </a:r>
          </a:p>
        </p:txBody>
      </p:sp>
      <p:sp>
        <p:nvSpPr>
          <p:cNvPr id="111" name="Google Shape;83;p16"/>
          <p:cNvSpPr txBox="1"/>
          <p:nvPr>
            <p:ph type="body" idx="1"/>
          </p:nvPr>
        </p:nvSpPr>
        <p:spPr>
          <a:xfrm>
            <a:off x="457200" y="819150"/>
            <a:ext cx="8229600" cy="3615600"/>
          </a:xfrm>
          <a:prstGeom prst="rect">
            <a:avLst/>
          </a:prstGeom>
        </p:spPr>
        <p:txBody>
          <a:bodyPr/>
          <a:lstStyle/>
          <a:p>
            <a:pPr marL="0" indent="0">
              <a:buSzTx/>
              <a:buNone/>
              <a:defRPr b="1"/>
            </a:pPr>
            <a:r>
              <a:t>Opiniones</a:t>
            </a:r>
          </a:p>
          <a:p>
            <a:pPr marL="0" indent="0">
              <a:buSzTx/>
              <a:buNone/>
            </a:pPr>
            <a:endParaRPr b="1"/>
          </a:p>
          <a:p>
            <a:pPr marL="0" indent="0">
              <a:buSzTx/>
              <a:buNone/>
              <a:defRPr b="1"/>
            </a:pPr>
            <a:r>
              <a:t>“</a:t>
            </a:r>
            <a:r>
              <a:rPr b="0" sz="1500">
                <a:solidFill>
                  <a:srgbClr val="363636"/>
                </a:solidFill>
                <a:latin typeface="Georgia"/>
                <a:ea typeface="Georgia"/>
                <a:cs typeface="Georgia"/>
                <a:sym typeface="Georgia"/>
              </a:rPr>
              <a:t>El cuerpo humano tiene su forma actual desde </a:t>
            </a:r>
            <a:r>
              <a:rPr b="0" sz="1500" u="sng">
                <a:solidFill>
                  <a:srgbClr val="1155CC"/>
                </a:solidFill>
                <a:uFill>
                  <a:solidFill>
                    <a:srgbClr val="1155CC"/>
                  </a:solidFill>
                </a:uFill>
                <a:latin typeface="Georgia"/>
                <a:ea typeface="Georgia"/>
                <a:cs typeface="Georgia"/>
                <a:sym typeface="Georgia"/>
                <a:hlinkClick r:id="rId3" invalidUrl="" action="" tgtFrame="" tooltip="" history="1" highlightClick="0" endSnd="0"/>
              </a:rPr>
              <a:t>hace unos 300.000 años</a:t>
            </a:r>
            <a:r>
              <a:rPr b="0" sz="1500">
                <a:solidFill>
                  <a:srgbClr val="363636"/>
                </a:solidFill>
                <a:latin typeface="Georgia"/>
                <a:ea typeface="Georgia"/>
                <a:cs typeface="Georgia"/>
                <a:sym typeface="Georgia"/>
              </a:rPr>
              <a:t>. El ser humano necesita moverse. </a:t>
            </a:r>
            <a:r>
              <a:rPr b="0" sz="1500" u="sng">
                <a:solidFill>
                  <a:srgbClr val="1155CC"/>
                </a:solidFill>
                <a:uFill>
                  <a:solidFill>
                    <a:srgbClr val="1155CC"/>
                  </a:solidFill>
                </a:uFill>
                <a:latin typeface="Georgia"/>
                <a:ea typeface="Georgia"/>
                <a:cs typeface="Georgia"/>
                <a:sym typeface="Georgia"/>
                <a:hlinkClick r:id="rId4" invalidUrl="" action="" tgtFrame="" tooltip="" history="1" highlightClick="0" endSnd="0"/>
              </a:rPr>
              <a:t>Hay evidencias sólidas</a:t>
            </a:r>
            <a:r>
              <a:rPr b="0" sz="1500">
                <a:solidFill>
                  <a:srgbClr val="363636"/>
                </a:solidFill>
                <a:latin typeface="Georgia"/>
                <a:ea typeface="Georgia"/>
                <a:cs typeface="Georgia"/>
                <a:sym typeface="Georgia"/>
              </a:rPr>
              <a:t> que correlacionan un mayor movimiento con una </a:t>
            </a:r>
            <a:r>
              <a:rPr b="0" sz="1500" u="sng">
                <a:solidFill>
                  <a:srgbClr val="1155CC"/>
                </a:solidFill>
                <a:uFill>
                  <a:solidFill>
                    <a:srgbClr val="1155CC"/>
                  </a:solidFill>
                </a:uFill>
                <a:latin typeface="Georgia"/>
                <a:ea typeface="Georgia"/>
                <a:cs typeface="Georgia"/>
                <a:sym typeface="Georgia"/>
                <a:hlinkClick r:id="rId5" invalidUrl="" action="" tgtFrame="" tooltip="" history="1" highlightClick="0" endSnd="0"/>
              </a:rPr>
              <a:t>reducción en el riesgo</a:t>
            </a:r>
            <a:r>
              <a:rPr b="0" sz="1500">
                <a:solidFill>
                  <a:srgbClr val="363636"/>
                </a:solidFill>
                <a:latin typeface="Georgia"/>
                <a:ea typeface="Georgia"/>
                <a:cs typeface="Georgia"/>
                <a:sym typeface="Georgia"/>
              </a:rPr>
              <a:t>de desarrollar enfermedades cardiovasculares, como la hipertensión y el colesterol alto; enfermedades crónicas, como la diabetes y ciertos tipos de cáncer, y trastornos mentales como </a:t>
            </a:r>
            <a:r>
              <a:rPr b="0" sz="1500" u="sng">
                <a:solidFill>
                  <a:srgbClr val="1155CC"/>
                </a:solidFill>
                <a:uFill>
                  <a:solidFill>
                    <a:srgbClr val="1155CC"/>
                  </a:solidFill>
                </a:uFill>
                <a:latin typeface="Georgia"/>
                <a:ea typeface="Georgia"/>
                <a:cs typeface="Georgia"/>
                <a:sym typeface="Georgia"/>
                <a:hlinkClick r:id="rId6" invalidUrl="" action="" tgtFrame="" tooltip="" history="1" highlightClick="0" endSnd="0"/>
              </a:rPr>
              <a:t>la depresión y la ansiedad</a:t>
            </a:r>
            <a:r>
              <a:rPr b="0" sz="1500">
                <a:solidFill>
                  <a:srgbClr val="363636"/>
                </a:solidFill>
                <a:latin typeface="Georgia"/>
                <a:ea typeface="Georgia"/>
                <a:cs typeface="Georgia"/>
                <a:sym typeface="Georgia"/>
              </a:rPr>
              <a:t>.</a:t>
            </a:r>
            <a:r>
              <a:t>”</a:t>
            </a:r>
          </a:p>
          <a:p>
            <a:pPr marL="0" indent="0">
              <a:buSzTx/>
              <a:buNone/>
            </a:pPr>
            <a:endParaRPr b="1"/>
          </a:p>
          <a:p>
            <a:pPr marL="0" indent="0">
              <a:buSzTx/>
              <a:buNone/>
            </a:pPr>
            <a:r>
              <a:t>https://www.nytimes.com/es/2023/03/22/espanol/opinion/trabajo-desde-casa-salud.html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ommit">
  <a:themeElements>
    <a:clrScheme name="Commi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Commit">
      <a:majorFont>
        <a:latin typeface="Helvetica"/>
        <a:ea typeface="Helvetica"/>
        <a:cs typeface="Helvetica"/>
      </a:majorFont>
      <a:minorFont>
        <a:latin typeface="Arial"/>
        <a:ea typeface="Arial"/>
        <a:cs typeface="Arial"/>
      </a:minorFont>
    </a:fontScheme>
    <a:fmtScheme name="Comm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ommit">
  <a:themeElements>
    <a:clrScheme name="Commi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Commit">
      <a:majorFont>
        <a:latin typeface="Helvetica"/>
        <a:ea typeface="Helvetica"/>
        <a:cs typeface="Helvetica"/>
      </a:majorFont>
      <a:minorFont>
        <a:latin typeface="Arial"/>
        <a:ea typeface="Arial"/>
        <a:cs typeface="Arial"/>
      </a:minorFont>
    </a:fontScheme>
    <a:fmtScheme name="Commi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